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305" r:id="rId5"/>
    <p:sldId id="321" r:id="rId6"/>
    <p:sldId id="318" r:id="rId7"/>
    <p:sldId id="328" r:id="rId8"/>
    <p:sldId id="333" r:id="rId9"/>
    <p:sldId id="346" r:id="rId10"/>
    <p:sldId id="345" r:id="rId11"/>
    <p:sldId id="330" r:id="rId12"/>
    <p:sldId id="331" r:id="rId13"/>
    <p:sldId id="323" r:id="rId14"/>
    <p:sldId id="355" r:id="rId15"/>
    <p:sldId id="322" r:id="rId16"/>
    <p:sldId id="324" r:id="rId17"/>
    <p:sldId id="352" r:id="rId18"/>
    <p:sldId id="329" r:id="rId19"/>
    <p:sldId id="338" r:id="rId20"/>
    <p:sldId id="337" r:id="rId21"/>
    <p:sldId id="339" r:id="rId22"/>
    <p:sldId id="320" r:id="rId23"/>
    <p:sldId id="340" r:id="rId24"/>
    <p:sldId id="259" r:id="rId25"/>
    <p:sldId id="350" r:id="rId26"/>
    <p:sldId id="349" r:id="rId27"/>
    <p:sldId id="307" r:id="rId28"/>
    <p:sldId id="336" r:id="rId29"/>
    <p:sldId id="347" r:id="rId30"/>
    <p:sldId id="294" r:id="rId31"/>
    <p:sldId id="351" r:id="rId32"/>
    <p:sldId id="353" r:id="rId33"/>
    <p:sldId id="341" r:id="rId34"/>
    <p:sldId id="310" r:id="rId35"/>
    <p:sldId id="343" r:id="rId36"/>
    <p:sldId id="344" r:id="rId37"/>
    <p:sldId id="348" r:id="rId38"/>
    <p:sldId id="313" r:id="rId39"/>
    <p:sldId id="316" r:id="rId40"/>
    <p:sldId id="342" r:id="rId41"/>
    <p:sldId id="35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79" autoAdjust="0"/>
  </p:normalViewPr>
  <p:slideViewPr>
    <p:cSldViewPr snapToGrid="0">
      <p:cViewPr varScale="1">
        <p:scale>
          <a:sx n="84" d="100"/>
          <a:sy n="84" d="100"/>
        </p:scale>
        <p:origin x="126" y="6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9/1/2023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88980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10</a:t>
            </a:fld>
            <a:endParaRPr lang="en-US" dirty="0"/>
          </a:p>
        </p:txBody>
      </p:sp>
    </p:spTree>
    <p:extLst>
      <p:ext uri="{BB962C8B-B14F-4D97-AF65-F5344CB8AC3E}">
        <p14:creationId xmlns:p14="http://schemas.microsoft.com/office/powerpoint/2010/main" val="239589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12</a:t>
            </a:fld>
            <a:endParaRPr lang="en-US" dirty="0"/>
          </a:p>
        </p:txBody>
      </p:sp>
    </p:spTree>
    <p:extLst>
      <p:ext uri="{BB962C8B-B14F-4D97-AF65-F5344CB8AC3E}">
        <p14:creationId xmlns:p14="http://schemas.microsoft.com/office/powerpoint/2010/main" val="360874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21</a:t>
            </a:fld>
            <a:endParaRPr lang="en-US" dirty="0"/>
          </a:p>
        </p:txBody>
      </p:sp>
    </p:spTree>
    <p:extLst>
      <p:ext uri="{BB962C8B-B14F-4D97-AF65-F5344CB8AC3E}">
        <p14:creationId xmlns:p14="http://schemas.microsoft.com/office/powerpoint/2010/main" val="153069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22</a:t>
            </a:fld>
            <a:endParaRPr lang="en-US" dirty="0"/>
          </a:p>
        </p:txBody>
      </p:sp>
    </p:spTree>
    <p:extLst>
      <p:ext uri="{BB962C8B-B14F-4D97-AF65-F5344CB8AC3E}">
        <p14:creationId xmlns:p14="http://schemas.microsoft.com/office/powerpoint/2010/main" val="175611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23</a:t>
            </a:fld>
            <a:endParaRPr lang="en-US" dirty="0"/>
          </a:p>
        </p:txBody>
      </p:sp>
    </p:spTree>
    <p:extLst>
      <p:ext uri="{BB962C8B-B14F-4D97-AF65-F5344CB8AC3E}">
        <p14:creationId xmlns:p14="http://schemas.microsoft.com/office/powerpoint/2010/main" val="998566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7209" y="0"/>
            <a:ext cx="8392027"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7"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9962" y="4157466"/>
            <a:ext cx="972079"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1"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19339"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530778" y="1164254"/>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201"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5" y="319217"/>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Facets of Feminist Biography by Joanne E. Gates</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2" y="2"/>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21" y="319217"/>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6901" y="1631193"/>
            <a:ext cx="1207555"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Facets of Feminist Biography by Joanne E. Gates</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1"/>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866459" flipH="1">
            <a:off x="2282033" y="1589695"/>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594" indent="-228594">
              <a:buClr>
                <a:srgbClr val="73292A"/>
              </a:buClr>
              <a:buFont typeface="Arial" panose="020B0604020202020204" pitchFamily="34" charset="0"/>
              <a:buChar char="•"/>
              <a:defRPr sz="1600"/>
            </a:lvl1pPr>
            <a:lvl2pPr marL="685783" indent="-228594">
              <a:buClr>
                <a:srgbClr val="73292A"/>
              </a:buClr>
              <a:buFont typeface="Arial" panose="020B0604020202020204" pitchFamily="34" charset="0"/>
              <a:buChar char="•"/>
              <a:defRPr sz="1400"/>
            </a:lvl2pPr>
            <a:lvl3pPr marL="1142971" indent="-228594">
              <a:buClr>
                <a:srgbClr val="73292A"/>
              </a:buClr>
              <a:buFont typeface="Arial" panose="020B0604020202020204" pitchFamily="34" charset="0"/>
              <a:buChar char="•"/>
              <a:defRPr sz="1200"/>
            </a:lvl3pPr>
            <a:lvl4pPr marL="1600160" indent="-228594">
              <a:buClr>
                <a:srgbClr val="73292A"/>
              </a:buClr>
              <a:buFont typeface="Arial" panose="020B0604020202020204" pitchFamily="34" charset="0"/>
              <a:buChar char="•"/>
              <a:defRPr sz="1100"/>
            </a:lvl4pPr>
            <a:lvl5pPr marL="2057349" indent="-228594">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019084"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29999">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81" y="319216"/>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5657" y="1631193"/>
            <a:ext cx="1207555"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7"/>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5"/>
            <a:ext cx="3200400" cy="427797"/>
          </a:xfrm>
        </p:spPr>
        <p:txBody>
          <a:bodyPr anchor="b">
            <a:normAutofit/>
          </a:bodyPr>
          <a:lstStyle>
            <a:lvl1pPr marL="0" indent="0">
              <a:buNone/>
              <a:defRPr sz="20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8"/>
            <a:ext cx="3200400" cy="3320861"/>
          </a:xfrm>
        </p:spPr>
        <p:txBody>
          <a:bodyPr>
            <a:normAutofit/>
          </a:bodyPr>
          <a:lstStyle>
            <a:lvl1pPr marL="228594" indent="-228594">
              <a:buClr>
                <a:srgbClr val="73292A"/>
              </a:buClr>
              <a:buFont typeface="Arial" panose="020B0604020202020204" pitchFamily="34" charset="0"/>
              <a:buChar char="•"/>
              <a:defRPr sz="1600"/>
            </a:lvl1pPr>
            <a:lvl2pPr marL="685783" indent="-228594">
              <a:buClr>
                <a:srgbClr val="73292A"/>
              </a:buClr>
              <a:buFont typeface="Arial" panose="020B0604020202020204" pitchFamily="34" charset="0"/>
              <a:buChar char="•"/>
              <a:defRPr sz="1400"/>
            </a:lvl2pPr>
            <a:lvl3pPr marL="1142971" indent="-228594">
              <a:buClr>
                <a:srgbClr val="73292A"/>
              </a:buClr>
              <a:buFont typeface="Arial" panose="020B0604020202020204" pitchFamily="34" charset="0"/>
              <a:buChar char="•"/>
              <a:defRPr sz="1200"/>
            </a:lvl3pPr>
            <a:lvl4pPr marL="1600160" indent="-228594">
              <a:buClr>
                <a:srgbClr val="73292A"/>
              </a:buClr>
              <a:buFont typeface="Arial" panose="020B0604020202020204" pitchFamily="34" charset="0"/>
              <a:buChar char="•"/>
              <a:defRPr sz="1100"/>
            </a:lvl4pPr>
            <a:lvl5pPr marL="2057349" indent="-228594">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5"/>
            <a:ext cx="3200400" cy="427797"/>
          </a:xfrm>
        </p:spPr>
        <p:txBody>
          <a:bodyPr anchor="b">
            <a:normAutofit/>
          </a:bodyPr>
          <a:lstStyle>
            <a:lvl1pPr marL="0" indent="0">
              <a:buNone/>
              <a:defRPr sz="20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8"/>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5"/>
            <a:ext cx="3200400" cy="427797"/>
          </a:xfrm>
        </p:spPr>
        <p:txBody>
          <a:bodyPr anchor="b">
            <a:normAutofit/>
          </a:bodyPr>
          <a:lstStyle>
            <a:lvl1pPr marL="0" indent="0">
              <a:buNone/>
              <a:defRPr sz="20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8"/>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67014"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1"/>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19810"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66750"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6" y="2264501"/>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2" y="2"/>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21" y="319217"/>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6901" y="1631193"/>
            <a:ext cx="1207555"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3"/>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3"/>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Facets of Feminist Biography by Joanne E. Gates</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2" y="2"/>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21" y="319217"/>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6901" y="1631193"/>
            <a:ext cx="1207555"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Facets of Feminist Biography by Joanne E. Gates</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Facets of Feminist Biography by Joanne E. Gates</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Facets of Feminist Biography by Joanne E. Gates</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67014"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1"/>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959852" flipH="1">
            <a:off x="1760955" y="2048836"/>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594">
              <a:buClr>
                <a:srgbClr val="73292A"/>
              </a:buClr>
              <a:defRPr sz="2000"/>
            </a:lvl2pPr>
            <a:lvl3pPr marL="685783">
              <a:buClr>
                <a:srgbClr val="73292A"/>
              </a:buClr>
              <a:defRPr sz="1800"/>
            </a:lvl3pPr>
            <a:lvl4pPr marL="1142971">
              <a:buClr>
                <a:srgbClr val="73292A"/>
              </a:buClr>
              <a:defRPr sz="1600"/>
            </a:lvl4pPr>
            <a:lvl5pPr marL="160016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29999">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7"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90"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2833" y="5110812"/>
            <a:ext cx="1207555"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Facets of Feminist Biography by Joanne E. Gates</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5"/>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387323"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5400022" y="287486"/>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590193">
            <a:off x="6957396" y="5090394"/>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62980" y="3252856"/>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Facets of Feminist Biography by Joanne E. Gates</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Facets of Feminist Biography by Joanne E. Gates</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6307544"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92221" y="4923382"/>
            <a:ext cx="1207555"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6" y="3964517"/>
            <a:ext cx="8705089" cy="457200"/>
          </a:xfrm>
        </p:spPr>
        <p:txBody>
          <a:bodyPr anchor="ctr"/>
          <a:lstStyle>
            <a:lvl1pPr marL="0" indent="0" algn="ctr">
              <a:buNone/>
              <a:defRPr sz="24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9"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2"/>
            <a:ext cx="11105523"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81"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1275" y="5738222"/>
            <a:ext cx="1207555"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1"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5"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Facets of Feminist Biography by Joanne E. Gates</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2"/>
            <a:ext cx="11105523"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81"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1275" y="5738222"/>
            <a:ext cx="1207555"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5"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5"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Facets of Feminist Biography by Joanne E. Gates</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2"/>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Facets of Feminist Biography by Joanne E. Gates</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2"/>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377"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digitalcommons.jsu.edu/fac_pres/24/"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lI7bX_HCOc" TargetMode="External"/><Relationship Id="rId2" Type="http://schemas.openxmlformats.org/officeDocument/2006/relationships/hyperlink" Target="https://www.youtube.com/watch?v=Oc1y6sIRgc4" TargetMode="Externa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4.web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4.webp"/></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ebp"/><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9vAryUbzsTM&amp;t=3394s"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jsu.edu/robinsweb/" TargetMode="Externa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ebp"/><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hyperlink" Target="https://read.dukeupress.edu/small-axe/article/12/2/1/32332/Venus-in-Two-Act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a:lstStyle/>
          <a:p>
            <a:r>
              <a:rPr lang="en-US" dirty="0"/>
              <a:t>Facets of Feminist</a:t>
            </a:r>
            <a:br>
              <a:rPr lang="en-US" dirty="0"/>
            </a:br>
            <a:r>
              <a:rPr lang="en-US" dirty="0"/>
              <a:t>Biography</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596384" y="1501629"/>
            <a:ext cx="2999232" cy="3993160"/>
          </a:xfrm>
        </p:spPr>
        <p:txBody>
          <a:bodyPr/>
          <a:lstStyle/>
          <a:p>
            <a:r>
              <a:rPr lang="en-US" b="1" dirty="0"/>
              <a:t>Dr. Joanne E. Gates</a:t>
            </a:r>
          </a:p>
          <a:p>
            <a:endParaRPr lang="en-US" dirty="0"/>
          </a:p>
          <a:p>
            <a:endParaRPr lang="en-US" dirty="0"/>
          </a:p>
          <a:p>
            <a:endParaRPr lang="en-US" dirty="0"/>
          </a:p>
          <a:p>
            <a:endParaRPr lang="en-US" dirty="0"/>
          </a:p>
          <a:p>
            <a:endParaRPr lang="en-US" dirty="0"/>
          </a:p>
          <a:p>
            <a:endParaRPr lang="en-US" dirty="0"/>
          </a:p>
          <a:p>
            <a:r>
              <a:rPr lang="en-US" sz="1600" dirty="0"/>
              <a:t>Professor Emerita, English</a:t>
            </a:r>
          </a:p>
          <a:p>
            <a:r>
              <a:rPr lang="en-US" sz="2000" b="1" dirty="0"/>
              <a:t>jgates@jsu.edu</a:t>
            </a:r>
          </a:p>
        </p:txBody>
      </p:sp>
      <p:pic>
        <p:nvPicPr>
          <p:cNvPr id="5" name="Picture 4">
            <a:extLst>
              <a:ext uri="{FF2B5EF4-FFF2-40B4-BE49-F238E27FC236}">
                <a16:creationId xmlns:a16="http://schemas.microsoft.com/office/drawing/2014/main" id="{B9400652-CB68-551C-6753-1B7E29627F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190" y="289179"/>
            <a:ext cx="834390" cy="1251585"/>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84ECCA69-BC26-0305-1335-B81742DF2E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5640" y="2669960"/>
            <a:ext cx="990061" cy="1484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C78FCC0-B956-7406-5200-AF8D13D469E2}"/>
              </a:ext>
            </a:extLst>
          </p:cNvPr>
          <p:cNvPicPr>
            <a:picLocks noChangeAspect="1"/>
          </p:cNvPicPr>
          <p:nvPr/>
        </p:nvPicPr>
        <p:blipFill rotWithShape="1">
          <a:blip r:embed="rId4"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06328" y="4613945"/>
            <a:ext cx="2416344" cy="1761688"/>
          </a:xfrm>
          <a:prstGeom prst="rect">
            <a:avLst/>
          </a:prstGeom>
          <a:effectLst>
            <a:softEdge rad="635000"/>
          </a:effectLst>
        </p:spPr>
      </p:pic>
      <p:sp>
        <p:nvSpPr>
          <p:cNvPr id="9" name="TextBox 8">
            <a:extLst>
              <a:ext uri="{FF2B5EF4-FFF2-40B4-BE49-F238E27FC236}">
                <a16:creationId xmlns:a16="http://schemas.microsoft.com/office/drawing/2014/main" id="{E7701BD4-A041-8A2E-CDE6-389FF5E8748A}"/>
              </a:ext>
            </a:extLst>
          </p:cNvPr>
          <p:cNvSpPr txBox="1"/>
          <p:nvPr/>
        </p:nvSpPr>
        <p:spPr>
          <a:xfrm>
            <a:off x="2077403" y="6190967"/>
            <a:ext cx="6097904" cy="369332"/>
          </a:xfrm>
          <a:prstGeom prst="rect">
            <a:avLst/>
          </a:prstGeom>
          <a:noFill/>
        </p:spPr>
        <p:txBody>
          <a:bodyPr wrap="square">
            <a:spAutoFit/>
          </a:bodyPr>
          <a:lstStyle/>
          <a:p>
            <a:r>
              <a:rPr lang="en-US" b="1" dirty="0"/>
              <a:t>Title Slide 1</a:t>
            </a:r>
            <a:endParaRPr lang="en-US" sz="1800" b="1" dirty="0"/>
          </a:p>
        </p:txBody>
      </p:sp>
      <p:pic>
        <p:nvPicPr>
          <p:cNvPr id="4" name="Picture Placeholder 15">
            <a:extLst>
              <a:ext uri="{FF2B5EF4-FFF2-40B4-BE49-F238E27FC236}">
                <a16:creationId xmlns:a16="http://schemas.microsoft.com/office/drawing/2014/main" id="{A5006652-8034-146D-4C19-F1B05D934D7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763125" y="200136"/>
            <a:ext cx="1428750" cy="1951302"/>
          </a:xfrm>
          <a:prstGeom prst="rect">
            <a:avLst/>
          </a:prstGeom>
          <a:ln>
            <a:noFill/>
          </a:ln>
          <a:effectLst>
            <a:outerShdw blurRad="292100" dist="139700" dir="2700000" algn="tl" rotWithShape="0">
              <a:srgbClr val="333333">
                <a:alpha val="65000"/>
              </a:srgbClr>
            </a:outerShdw>
          </a:effectLst>
        </p:spPr>
      </p:pic>
      <p:pic>
        <p:nvPicPr>
          <p:cNvPr id="6" name="Picture Placeholder 7">
            <a:extLst>
              <a:ext uri="{FF2B5EF4-FFF2-40B4-BE49-F238E27FC236}">
                <a16:creationId xmlns:a16="http://schemas.microsoft.com/office/drawing/2014/main" id="{409E7F53-0FE0-E1B2-DF03-9BAD3398C66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746382" y="5053114"/>
            <a:ext cx="1321499" cy="1322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786696" y="-298397"/>
            <a:ext cx="5104281" cy="2057400"/>
          </a:xfrm>
        </p:spPr>
        <p:txBody>
          <a:bodyPr>
            <a:normAutofit/>
          </a:bodyPr>
          <a:lstStyle/>
          <a:p>
            <a:r>
              <a:rPr lang="en-US" sz="3200" dirty="0">
                <a:latin typeface="Baskerville Old Face" panose="02020602080505020303" pitchFamily="18" charset="77"/>
              </a:rPr>
              <a:t>In each of </a:t>
            </a:r>
            <a:r>
              <a:rPr lang="en-US" sz="3200" dirty="0" err="1">
                <a:latin typeface="Baskerville Old Face" panose="02020602080505020303" pitchFamily="18" charset="77"/>
              </a:rPr>
              <a:t>Oles’s</a:t>
            </a:r>
            <a:r>
              <a:rPr lang="en-US" sz="3200" dirty="0">
                <a:latin typeface="Baskerville Old Face" panose="02020602080505020303" pitchFamily="18" charset="77"/>
              </a:rPr>
              <a:t> volumes,</a:t>
            </a: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a:xfrm>
            <a:off x="311669" y="-29121"/>
            <a:ext cx="3948662" cy="1431496"/>
          </a:xfrm>
        </p:spPr>
        <p:txBody>
          <a:bodyPr>
            <a:noAutofit/>
          </a:bodyPr>
          <a:lstStyle/>
          <a:p>
            <a:r>
              <a:rPr lang="en-US" sz="3600" dirty="0">
                <a:solidFill>
                  <a:schemeClr val="accent1">
                    <a:lumMod val="60000"/>
                    <a:lumOff val="40000"/>
                  </a:schemeClr>
                </a:solidFill>
              </a:rPr>
              <a:t>Women’s Lives</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944906" flipH="1" flipV="1">
            <a:off x="365454" y="1391008"/>
            <a:ext cx="1366045" cy="1100705"/>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946930">
            <a:off x="749197" y="4549328"/>
            <a:ext cx="1172911" cy="1346509"/>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210758" y="1317072"/>
            <a:ext cx="4399607" cy="5294040"/>
          </a:xfrm>
        </p:spPr>
        <p:txBody>
          <a:bodyPr vert="horz" lIns="91440" tIns="45720" rIns="91440" bIns="45720" rtlCol="0" anchor="t">
            <a:normAutofit/>
          </a:bodyPr>
          <a:lstStyle/>
          <a:p>
            <a:pPr>
              <a:lnSpc>
                <a:spcPct val="100000"/>
              </a:lnSpc>
            </a:pPr>
            <a:r>
              <a:rPr lang="en-US" b="1" dirty="0">
                <a:latin typeface="Gill Sans Nova Light" panose="020B0302020104020203" pitchFamily="34" charset="0"/>
                <a:cs typeface="Gill Sans Light" panose="020B0302020104020203" pitchFamily="34" charset="-79"/>
              </a:rPr>
              <a:t>The poet injects contemporary context, a meditation on private life.</a:t>
            </a:r>
          </a:p>
          <a:p>
            <a:pPr>
              <a:lnSpc>
                <a:spcPct val="100000"/>
              </a:lnSpc>
            </a:pPr>
            <a:r>
              <a:rPr lang="en-US" b="1" dirty="0" err="1">
                <a:latin typeface="Gill Sans Nova Light" panose="020B0302020104020203" pitchFamily="34" charset="0"/>
                <a:cs typeface="Gill Sans Light" panose="020B0302020104020203" pitchFamily="34" charset="-79"/>
              </a:rPr>
              <a:t>Oles</a:t>
            </a:r>
            <a:r>
              <a:rPr lang="en-US" b="1" dirty="0">
                <a:latin typeface="Gill Sans Nova Light" panose="020B0302020104020203" pitchFamily="34" charset="0"/>
                <a:cs typeface="Gill Sans Light" panose="020B0302020104020203" pitchFamily="34" charset="-79"/>
              </a:rPr>
              <a:t> connects stardom of Maria Mitchell, the Vassar College astronomer, to Marilyn Monroe.</a:t>
            </a:r>
          </a:p>
          <a:p>
            <a:pPr>
              <a:lnSpc>
                <a:spcPct val="100000"/>
              </a:lnSpc>
            </a:pPr>
            <a:r>
              <a:rPr lang="en-US" b="1" dirty="0">
                <a:latin typeface="Gill Sans Nova Light" panose="020B0302020104020203" pitchFamily="34" charset="0"/>
                <a:cs typeface="Gill Sans Light" panose="020B0302020104020203" pitchFamily="34" charset="-79"/>
              </a:rPr>
              <a:t> Her facets of Hosmer’s life and artistic output come alive when she connects Hosmer’s work in stone to her own father’s career; she names her sibling blue baby brother and mentions </a:t>
            </a:r>
            <a:r>
              <a:rPr lang="en-US" b="1" dirty="0" err="1">
                <a:latin typeface="Gill Sans Nova Light" panose="020B0302020104020203" pitchFamily="34" charset="0"/>
                <a:cs typeface="Gill Sans Light" panose="020B0302020104020203" pitchFamily="34" charset="-79"/>
              </a:rPr>
              <a:t>Hatty’s</a:t>
            </a:r>
            <a:r>
              <a:rPr lang="en-US" b="1" dirty="0">
                <a:latin typeface="Gill Sans Nova Light" panose="020B0302020104020203" pitchFamily="34" charset="0"/>
                <a:cs typeface="Gill Sans Light" panose="020B0302020104020203" pitchFamily="34" charset="-79"/>
              </a:rPr>
              <a:t> siblings who died as infants. </a:t>
            </a:r>
          </a:p>
          <a:p>
            <a:endParaRPr lang="en-US" b="1" dirty="0">
              <a:solidFill>
                <a:schemeClr val="accent3"/>
              </a:solidFill>
              <a:latin typeface="Gill Sans Nova Light" panose="020B0302020104020203" pitchFamily="34" charset="0"/>
              <a:cs typeface="Gill Sans Light" panose="020B0302020104020203" pitchFamily="34" charset="-79"/>
            </a:endParaRP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a:t>Facets of Feminist Biography by Joanne E. Gates</a:t>
            </a:r>
            <a:endParaRPr lang="en-US" dirty="0"/>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z="1800" smtClean="0"/>
              <a:t>10</a:t>
            </a:fld>
            <a:endParaRPr lang="en-US" sz="1800" dirty="0"/>
          </a:p>
        </p:txBody>
      </p:sp>
      <p:pic>
        <p:nvPicPr>
          <p:cNvPr id="8" name="Picture 7">
            <a:extLst>
              <a:ext uri="{FF2B5EF4-FFF2-40B4-BE49-F238E27FC236}">
                <a16:creationId xmlns:a16="http://schemas.microsoft.com/office/drawing/2014/main" id="{CA879A6E-18A4-854D-4EB8-4CEBF592D6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9897" y="954155"/>
            <a:ext cx="1598042" cy="2474845"/>
          </a:xfrm>
          <a:prstGeom prst="rect">
            <a:avLst/>
          </a:prstGeom>
        </p:spPr>
      </p:pic>
      <p:pic>
        <p:nvPicPr>
          <p:cNvPr id="9" name="Picture 8">
            <a:extLst>
              <a:ext uri="{FF2B5EF4-FFF2-40B4-BE49-F238E27FC236}">
                <a16:creationId xmlns:a16="http://schemas.microsoft.com/office/drawing/2014/main" id="{9FAEA72D-8090-EA1A-C24A-1B046CE508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5616" y="3906252"/>
            <a:ext cx="1752600" cy="2632662"/>
          </a:xfrm>
          <a:prstGeom prst="rect">
            <a:avLst/>
          </a:prstGeom>
        </p:spPr>
      </p:pic>
    </p:spTree>
    <p:extLst>
      <p:ext uri="{BB962C8B-B14F-4D97-AF65-F5344CB8AC3E}">
        <p14:creationId xmlns:p14="http://schemas.microsoft.com/office/powerpoint/2010/main" val="116392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A94B-76BD-FE6C-9DBA-C29F3FFE0FA2}"/>
              </a:ext>
            </a:extLst>
          </p:cNvPr>
          <p:cNvSpPr>
            <a:spLocks noGrp="1"/>
          </p:cNvSpPr>
          <p:nvPr>
            <p:ph type="title"/>
          </p:nvPr>
        </p:nvSpPr>
        <p:spPr>
          <a:xfrm>
            <a:off x="1847312" y="1015487"/>
            <a:ext cx="8695944" cy="1325880"/>
          </a:xfrm>
        </p:spPr>
        <p:txBody>
          <a:bodyPr>
            <a:normAutofit/>
          </a:bodyPr>
          <a:lstStyle/>
          <a:p>
            <a:r>
              <a:rPr lang="en-US" sz="3200" dirty="0"/>
              <a:t>[Indirect connections, </a:t>
            </a:r>
            <a:r>
              <a:rPr lang="en-US" sz="3200" dirty="0" err="1"/>
              <a:t>Oles</a:t>
            </a:r>
            <a:r>
              <a:rPr lang="en-US" sz="3200" dirty="0"/>
              <a:t> to Robins]</a:t>
            </a:r>
          </a:p>
        </p:txBody>
      </p:sp>
      <p:sp>
        <p:nvSpPr>
          <p:cNvPr id="3" name="Content Placeholder 2">
            <a:extLst>
              <a:ext uri="{FF2B5EF4-FFF2-40B4-BE49-F238E27FC236}">
                <a16:creationId xmlns:a16="http://schemas.microsoft.com/office/drawing/2014/main" id="{C0795392-08F4-4412-ACF6-663D9C05845E}"/>
              </a:ext>
            </a:extLst>
          </p:cNvPr>
          <p:cNvSpPr>
            <a:spLocks noGrp="1"/>
          </p:cNvSpPr>
          <p:nvPr>
            <p:ph idx="1"/>
          </p:nvPr>
        </p:nvSpPr>
        <p:spPr>
          <a:xfrm>
            <a:off x="2047347" y="2088859"/>
            <a:ext cx="7744968" cy="2949988"/>
          </a:xfrm>
        </p:spPr>
        <p:txBody>
          <a:bodyPr>
            <a:normAutofit fontScale="92500" lnSpcReduction="20000"/>
          </a:bodyPr>
          <a:lstStyle/>
          <a:p>
            <a:pPr algn="l"/>
            <a:r>
              <a:rPr lang="en-US" b="1" dirty="0"/>
              <a:t>[I discovered </a:t>
            </a:r>
            <a:r>
              <a:rPr lang="en-US" b="1" dirty="0" err="1"/>
              <a:t>Oles’s</a:t>
            </a:r>
            <a:r>
              <a:rPr lang="en-US" b="1" dirty="0"/>
              <a:t> Maria Mitchell volume as part of my 50</a:t>
            </a:r>
            <a:r>
              <a:rPr lang="en-US" b="1" baseline="30000" dirty="0"/>
              <a:t>th</a:t>
            </a:r>
            <a:r>
              <a:rPr lang="en-US" b="1" dirty="0"/>
              <a:t> Reunion weekend at Vassar College. The music department presented a soprano-piano adaptation of several </a:t>
            </a:r>
            <a:r>
              <a:rPr lang="en-US" b="1" dirty="0" err="1"/>
              <a:t>Oles</a:t>
            </a:r>
            <a:r>
              <a:rPr lang="en-US" b="1" dirty="0"/>
              <a:t> poems. ER’s father was hopeful he could send his daughter to Vassar. ER stays at Vassar in 1942. </a:t>
            </a:r>
          </a:p>
          <a:p>
            <a:pPr algn="l"/>
            <a:r>
              <a:rPr lang="en-US" b="1" dirty="0"/>
              <a:t>Harriet Hosmer’s career as sculptor was sponsored in part by Wayman Crow, a distant cousin of Elizabeth’s mother, Hannah Maria Crow Robins, who also sponsored the actress Charlotte Cushman. Robins visited the St. Louis Crows, while on tour in America. Robins would have known of Charlotte Cushman’s connection to Wayman Crow’s daughter Emma Crow and Emma’s marriage to Cushman’s nephew. A different Crow cousin, Lloyd </a:t>
            </a:r>
            <a:r>
              <a:rPr lang="en-US" b="1" dirty="0" err="1"/>
              <a:t>Tevis</a:t>
            </a:r>
            <a:r>
              <a:rPr lang="en-US" b="1" dirty="0"/>
              <a:t>, was more active in funding ER’s early career. ] </a:t>
            </a:r>
            <a:r>
              <a:rPr lang="en-US" dirty="0"/>
              <a:t>–slide added after presentation. </a:t>
            </a:r>
          </a:p>
        </p:txBody>
      </p:sp>
      <p:sp>
        <p:nvSpPr>
          <p:cNvPr id="4" name="Footer Placeholder 3">
            <a:extLst>
              <a:ext uri="{FF2B5EF4-FFF2-40B4-BE49-F238E27FC236}">
                <a16:creationId xmlns:a16="http://schemas.microsoft.com/office/drawing/2014/main" id="{230FCAC8-D82E-7E0B-8E74-8929E519B546}"/>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6A757188-F9F3-2A44-D7DD-C57F76381FF7}"/>
              </a:ext>
            </a:extLst>
          </p:cNvPr>
          <p:cNvSpPr>
            <a:spLocks noGrp="1"/>
          </p:cNvSpPr>
          <p:nvPr>
            <p:ph type="sldNum" sz="quarter" idx="11"/>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227731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786696" y="-298397"/>
            <a:ext cx="5104281" cy="2057400"/>
          </a:xfrm>
        </p:spPr>
        <p:txBody>
          <a:bodyPr>
            <a:normAutofit/>
          </a:bodyPr>
          <a:lstStyle/>
          <a:p>
            <a:r>
              <a:rPr lang="en-US" sz="4000" dirty="0">
                <a:latin typeface="Baskerville Old Face" panose="02020602080505020303" pitchFamily="18" charset="77"/>
                <a:cs typeface="Calibri Light"/>
              </a:rPr>
              <a:t>Dramatized Biography</a:t>
            </a:r>
            <a:endParaRPr lang="en-US" sz="4000"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a:xfrm>
            <a:off x="1434338" y="4308947"/>
            <a:ext cx="3439487" cy="469784"/>
          </a:xfrm>
        </p:spPr>
        <p:txBody>
          <a:bodyPr>
            <a:noAutofit/>
          </a:bodyPr>
          <a:lstStyle/>
          <a:p>
            <a:r>
              <a:rPr lang="en-US" sz="3600" dirty="0">
                <a:solidFill>
                  <a:schemeClr val="accent1">
                    <a:lumMod val="60000"/>
                    <a:lumOff val="40000"/>
                  </a:schemeClr>
                </a:solidFill>
              </a:rPr>
              <a:t>Women’s Lives</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41633" flipH="1">
            <a:off x="242645" y="474237"/>
            <a:ext cx="1987445" cy="1559118"/>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flipV="1">
            <a:off x="2580225" y="795801"/>
            <a:ext cx="1591959" cy="1806522"/>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202658" y="1139483"/>
            <a:ext cx="4558812" cy="5471629"/>
          </a:xfrm>
        </p:spPr>
        <p:txBody>
          <a:bodyPr vert="horz" lIns="91440" tIns="45720" rIns="91440" bIns="45720" rtlCol="0" anchor="t">
            <a:normAutofit fontScale="92500" lnSpcReduction="20000"/>
          </a:bodyPr>
          <a:lstStyle/>
          <a:p>
            <a:pPr algn="ctr"/>
            <a:r>
              <a:rPr lang="en-US" b="1" dirty="0">
                <a:latin typeface="Gill Sans Nova Light" panose="020B0302020104020203" pitchFamily="34" charset="0"/>
                <a:cs typeface="Gill Sans Light" panose="020B0302020104020203" pitchFamily="34" charset="-79"/>
              </a:rPr>
              <a:t>There are innumerable other known plays about women:</a:t>
            </a:r>
          </a:p>
          <a:p>
            <a:r>
              <a:rPr lang="en-US" b="1" i="1" dirty="0">
                <a:latin typeface="Gill Sans Nova Light" panose="020B0302020104020203" pitchFamily="34" charset="0"/>
                <a:cs typeface="Gill Sans Light" panose="020B0302020104020203" pitchFamily="34" charset="-79"/>
              </a:rPr>
              <a:t>Virginia, a Play </a:t>
            </a:r>
            <a:r>
              <a:rPr lang="en-US" b="1" dirty="0">
                <a:latin typeface="Gill Sans Nova Light" panose="020B0302020104020203" pitchFamily="34" charset="0"/>
                <a:cs typeface="Gill Sans Light" panose="020B0302020104020203" pitchFamily="34" charset="-79"/>
              </a:rPr>
              <a:t>by Edna O’Brien</a:t>
            </a:r>
          </a:p>
          <a:p>
            <a:r>
              <a:rPr lang="en-US" b="1" i="1" dirty="0">
                <a:latin typeface="Gill Sans Nova Light" panose="020B0302020104020203" pitchFamily="34" charset="0"/>
                <a:cs typeface="Gill Sans Light" panose="020B0302020104020203" pitchFamily="34" charset="-79"/>
              </a:rPr>
              <a:t>Emilie: The Marquise du </a:t>
            </a:r>
            <a:r>
              <a:rPr lang="en-US" b="1" i="1" dirty="0" err="1">
                <a:latin typeface="Gill Sans Nova Light" panose="020B0302020104020203" pitchFamily="34" charset="0"/>
                <a:cs typeface="Gill Sans Light" panose="020B0302020104020203" pitchFamily="34" charset="-79"/>
              </a:rPr>
              <a:t>Chatalet</a:t>
            </a:r>
            <a:r>
              <a:rPr lang="en-US" b="1" i="1" dirty="0">
                <a:latin typeface="Gill Sans Nova Light" panose="020B0302020104020203" pitchFamily="34" charset="0"/>
                <a:cs typeface="Gill Sans Light" panose="020B0302020104020203" pitchFamily="34" charset="-79"/>
              </a:rPr>
              <a:t> Defends Her Life Tonight (</a:t>
            </a:r>
            <a:r>
              <a:rPr lang="en-US" b="1" dirty="0">
                <a:latin typeface="Gill Sans Nova Light" panose="020B0302020104020203" pitchFamily="34" charset="0"/>
                <a:cs typeface="Gill Sans Light" panose="020B0302020104020203" pitchFamily="34" charset="-79"/>
              </a:rPr>
              <a:t>play by Lauren Gunderson). </a:t>
            </a:r>
          </a:p>
          <a:p>
            <a:r>
              <a:rPr lang="en-US" b="1" dirty="0">
                <a:latin typeface="Gill Sans Nova Light" panose="020B0302020104020203" pitchFamily="34" charset="0"/>
                <a:cs typeface="Gill Sans Light" panose="020B0302020104020203" pitchFamily="34" charset="-79"/>
              </a:rPr>
              <a:t>Also:</a:t>
            </a:r>
          </a:p>
          <a:p>
            <a:r>
              <a:rPr lang="en-US" b="1" dirty="0">
                <a:latin typeface="Gill Sans Nova Light" panose="020B0302020104020203" pitchFamily="34" charset="0"/>
                <a:cs typeface="Gill Sans Light" panose="020B0302020104020203" pitchFamily="34" charset="-79"/>
              </a:rPr>
              <a:t>Poets Rita Dove (</a:t>
            </a:r>
            <a:r>
              <a:rPr lang="en-US" b="1" i="1" dirty="0">
                <a:latin typeface="Gill Sans Nova Light" panose="020B0302020104020203" pitchFamily="34" charset="0"/>
                <a:cs typeface="Gill Sans Light" panose="020B0302020104020203" pitchFamily="34" charset="-79"/>
              </a:rPr>
              <a:t>Sonata </a:t>
            </a:r>
            <a:r>
              <a:rPr lang="en-US" b="1" i="1" dirty="0" err="1">
                <a:latin typeface="Gill Sans Nova Light" panose="020B0302020104020203" pitchFamily="34" charset="0"/>
                <a:cs typeface="Gill Sans Light" panose="020B0302020104020203" pitchFamily="34" charset="-79"/>
              </a:rPr>
              <a:t>Mulattica</a:t>
            </a:r>
            <a:r>
              <a:rPr lang="en-US" b="1" i="1" dirty="0">
                <a:latin typeface="Gill Sans Nova Light" panose="020B0302020104020203" pitchFamily="34" charset="0"/>
                <a:cs typeface="Gill Sans Light" panose="020B0302020104020203" pitchFamily="34" charset="-79"/>
              </a:rPr>
              <a:t> </a:t>
            </a:r>
            <a:r>
              <a:rPr lang="en-US" b="1" dirty="0">
                <a:latin typeface="Gill Sans Nova Light" panose="020B0302020104020203" pitchFamily="34" charset="0"/>
                <a:cs typeface="Gill Sans Light" panose="020B0302020104020203" pitchFamily="34" charset="-79"/>
              </a:rPr>
              <a:t>about the violinist</a:t>
            </a:r>
            <a:r>
              <a:rPr lang="en-US" b="1" i="1" dirty="0">
                <a:latin typeface="Gill Sans Nova Light" panose="020B0302020104020203" pitchFamily="34" charset="0"/>
                <a:cs typeface="Gill Sans Light" panose="020B0302020104020203" pitchFamily="34" charset="-79"/>
              </a:rPr>
              <a:t>, </a:t>
            </a:r>
            <a:r>
              <a:rPr lang="en-US" b="1" dirty="0">
                <a:latin typeface="Gill Sans Nova Light" panose="020B0302020104020203" pitchFamily="34" charset="0"/>
                <a:cs typeface="Gill Sans Light" panose="020B0302020104020203" pitchFamily="34" charset="-79"/>
              </a:rPr>
              <a:t>George </a:t>
            </a:r>
            <a:r>
              <a:rPr lang="en-US" b="1" dirty="0" err="1">
                <a:latin typeface="Gill Sans Nova Light" panose="020B0302020104020203" pitchFamily="34" charset="0"/>
                <a:cs typeface="Gill Sans Light" panose="020B0302020104020203" pitchFamily="34" charset="-79"/>
              </a:rPr>
              <a:t>Polgreen</a:t>
            </a:r>
            <a:r>
              <a:rPr lang="en-US" b="1" dirty="0">
                <a:latin typeface="Gill Sans Nova Light" panose="020B0302020104020203" pitchFamily="34" charset="0"/>
                <a:cs typeface="Gill Sans Light" panose="020B0302020104020203" pitchFamily="34" charset="-79"/>
              </a:rPr>
              <a:t> </a:t>
            </a:r>
            <a:r>
              <a:rPr lang="en-US" b="1" dirty="0" err="1">
                <a:latin typeface="Gill Sans Nova Light" panose="020B0302020104020203" pitchFamily="34" charset="0"/>
                <a:cs typeface="Gill Sans Light" panose="020B0302020104020203" pitchFamily="34" charset="-79"/>
              </a:rPr>
              <a:t>Bridgerton</a:t>
            </a:r>
            <a:r>
              <a:rPr lang="en-US" b="1" dirty="0">
                <a:latin typeface="Gill Sans Nova Light" panose="020B0302020104020203" pitchFamily="34" charset="0"/>
                <a:cs typeface="Gill Sans Light" panose="020B0302020104020203" pitchFamily="34" charset="-79"/>
              </a:rPr>
              <a:t>)</a:t>
            </a:r>
            <a:r>
              <a:rPr lang="en-US" b="1" i="1" dirty="0">
                <a:latin typeface="Gill Sans Nova Light" panose="020B0302020104020203" pitchFamily="34" charset="0"/>
                <a:cs typeface="Gill Sans Light" panose="020B0302020104020203" pitchFamily="34" charset="-79"/>
              </a:rPr>
              <a:t> </a:t>
            </a:r>
            <a:r>
              <a:rPr lang="en-US" b="1" dirty="0">
                <a:latin typeface="Gill Sans Nova Light" panose="020B0302020104020203" pitchFamily="34" charset="0"/>
                <a:cs typeface="Gill Sans Light" panose="020B0302020104020203" pitchFamily="34" charset="-79"/>
              </a:rPr>
              <a:t>and Ashley M. Jones’s cluster on Harriet Tubman.</a:t>
            </a:r>
            <a:endParaRPr lang="en-US" dirty="0">
              <a:latin typeface="Gill Sans Nova Light" panose="020B0302020104020203" pitchFamily="34" charset="0"/>
              <a:cs typeface="Gill Sans Light" panose="020B0302020104020203" pitchFamily="34" charset="-79"/>
            </a:endParaRPr>
          </a:p>
          <a:p>
            <a:endParaRPr lang="en-US" b="1" dirty="0">
              <a:latin typeface="Gill Sans Nova Light" panose="020B0302020104020203" pitchFamily="34" charset="0"/>
              <a:cs typeface="Gill Sans Light" panose="020B0302020104020203" pitchFamily="34" charset="-79"/>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dirty="0"/>
              <a:t>Facets of Feminist Biography by Joanne E. Gates</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z="1800" smtClean="0"/>
              <a:t>12</a:t>
            </a:fld>
            <a:endParaRPr lang="en-US" sz="1800" dirty="0"/>
          </a:p>
        </p:txBody>
      </p:sp>
      <p:sp>
        <p:nvSpPr>
          <p:cNvPr id="9" name="TextBox 8">
            <a:extLst>
              <a:ext uri="{FF2B5EF4-FFF2-40B4-BE49-F238E27FC236}">
                <a16:creationId xmlns:a16="http://schemas.microsoft.com/office/drawing/2014/main" id="{D5FFC4E2-6A92-2FF0-BD14-63B9AD5B6375}"/>
              </a:ext>
            </a:extLst>
          </p:cNvPr>
          <p:cNvSpPr txBox="1"/>
          <p:nvPr/>
        </p:nvSpPr>
        <p:spPr>
          <a:xfrm>
            <a:off x="2379357" y="4778732"/>
            <a:ext cx="2837576" cy="923330"/>
          </a:xfrm>
          <a:prstGeom prst="rect">
            <a:avLst/>
          </a:prstGeom>
          <a:noFill/>
        </p:spPr>
        <p:txBody>
          <a:bodyPr wrap="square">
            <a:spAutoFit/>
          </a:bodyPr>
          <a:lstStyle/>
          <a:p>
            <a:r>
              <a:rPr lang="en-US" dirty="0"/>
              <a:t>A later slide enumerates my poems, plays, and dramaturgy projects (adapted scripts)</a:t>
            </a:r>
          </a:p>
        </p:txBody>
      </p:sp>
    </p:spTree>
    <p:extLst>
      <p:ext uri="{BB962C8B-B14F-4D97-AF65-F5344CB8AC3E}">
        <p14:creationId xmlns:p14="http://schemas.microsoft.com/office/powerpoint/2010/main" val="213095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p:txBody>
          <a:bodyPr/>
          <a:lstStyle/>
          <a:p>
            <a:r>
              <a:rPr lang="en-US" dirty="0"/>
              <a:t>Invented facts:</a:t>
            </a:r>
            <a:br>
              <a:rPr lang="en-US" dirty="0"/>
            </a:br>
            <a:r>
              <a:rPr lang="en-US" dirty="0"/>
              <a:t>What is considered transgression?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377440" y="2882497"/>
            <a:ext cx="7779434" cy="2280346"/>
          </a:xfrm>
        </p:spPr>
        <p:txBody>
          <a:bodyPr/>
          <a:lstStyle/>
          <a:p>
            <a:r>
              <a:rPr lang="en-US" dirty="0"/>
              <a:t>Hermione Lee takes issue with Edmund Morris’ biography of Reagan, </a:t>
            </a:r>
            <a:r>
              <a:rPr lang="en-US" i="1" dirty="0"/>
              <a:t>Dutch</a:t>
            </a:r>
            <a:r>
              <a:rPr lang="en-US" dirty="0"/>
              <a:t>.</a:t>
            </a:r>
          </a:p>
          <a:p>
            <a:r>
              <a:rPr lang="en-US" dirty="0"/>
              <a:t>Stephen Oates’s class in writing biography taught the lesson: “Do not Invent!”</a:t>
            </a:r>
          </a:p>
          <a:p>
            <a:r>
              <a:rPr lang="en-US" dirty="0"/>
              <a:t>Yet he displayed his own creativity in taking up the format of telling the pre-civil war years as a series of first-person narratives:  </a:t>
            </a:r>
          </a:p>
          <a:p>
            <a:r>
              <a:rPr lang="en-US" b="1" i="1" dirty="0"/>
              <a:t>The Approaching Fury, The Whirlwind of War.</a:t>
            </a:r>
          </a:p>
          <a:p>
            <a:endParaRPr lang="en-US"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z="1800" smtClean="0"/>
              <a:pPr/>
              <a:t>13</a:t>
            </a:fld>
            <a:endParaRPr lang="en-US" sz="1800" dirty="0"/>
          </a:p>
        </p:txBody>
      </p:sp>
    </p:spTree>
    <p:extLst>
      <p:ext uri="{BB962C8B-B14F-4D97-AF65-F5344CB8AC3E}">
        <p14:creationId xmlns:p14="http://schemas.microsoft.com/office/powerpoint/2010/main" val="2790416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026048"/>
            <a:ext cx="8695944" cy="1325880"/>
          </a:xfrm>
        </p:spPr>
        <p:txBody>
          <a:bodyPr>
            <a:normAutofit/>
          </a:bodyPr>
          <a:lstStyle/>
          <a:p>
            <a:r>
              <a:rPr lang="en-US" sz="3200" dirty="0"/>
              <a:t>My presentation in 2021</a:t>
            </a:r>
            <a:br>
              <a:rPr lang="en-US" sz="3200" dirty="0"/>
            </a:br>
            <a:r>
              <a:rPr lang="en-US" sz="3200" dirty="0"/>
              <a:t>did point out the lack of good attributions.</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391508" y="2225727"/>
            <a:ext cx="7779434" cy="2937116"/>
          </a:xfrm>
        </p:spPr>
        <p:txBody>
          <a:bodyPr>
            <a:noAutofit/>
          </a:bodyPr>
          <a:lstStyle/>
          <a:p>
            <a:pPr algn="l"/>
            <a:r>
              <a:rPr lang="en-US" sz="2200" dirty="0"/>
              <a:t>For the SAMLA virtual conference, </a:t>
            </a:r>
          </a:p>
          <a:p>
            <a:pPr algn="l"/>
            <a:r>
              <a:rPr lang="en-US" sz="2200" dirty="0"/>
              <a:t>“Novelizing the Feminist Biography: What are the Ethics of Sourcing?,”</a:t>
            </a:r>
          </a:p>
          <a:p>
            <a:pPr algn="l"/>
            <a:r>
              <a:rPr lang="en-US" sz="2200" dirty="0"/>
              <a:t>I took issue with Paula McLain, Marie Benedict, </a:t>
            </a:r>
            <a:r>
              <a:rPr lang="en-US" sz="2200" u="sng" dirty="0"/>
              <a:t>et</a:t>
            </a:r>
            <a:r>
              <a:rPr lang="en-US" sz="2200" dirty="0"/>
              <a:t> </a:t>
            </a:r>
            <a:r>
              <a:rPr lang="en-US" sz="2200" u="sng" dirty="0"/>
              <a:t>al.</a:t>
            </a:r>
            <a:r>
              <a:rPr lang="en-US" sz="2200" dirty="0"/>
              <a:t>, for insufficiently crediting their rich biographical sources such as Mary S. Lovell on Beryl Markham and Heidi </a:t>
            </a:r>
            <a:r>
              <a:rPr lang="en-US" sz="2200" dirty="0" err="1"/>
              <a:t>Ardizzone</a:t>
            </a:r>
            <a:r>
              <a:rPr lang="en-US" sz="2200" dirty="0"/>
              <a:t> on </a:t>
            </a:r>
            <a:r>
              <a:rPr lang="en-US" sz="2200" dirty="0">
                <a:effectLst/>
              </a:rPr>
              <a:t>Belle da Costa Greene</a:t>
            </a:r>
            <a:r>
              <a:rPr lang="en-US" sz="2200" dirty="0"/>
              <a:t>. </a:t>
            </a:r>
          </a:p>
          <a:p>
            <a:pPr algn="l"/>
            <a:r>
              <a:rPr lang="en-US" sz="2200" dirty="0"/>
              <a:t>See the JSU Digital Commons bibliography and PowerPoint record of this presentation, </a:t>
            </a:r>
            <a:r>
              <a:rPr lang="en-US" sz="2200" dirty="0">
                <a:hlinkClick r:id="rId2"/>
              </a:rPr>
              <a:t>https://digitalcommons.jsu.edu/fac_pres/24/</a:t>
            </a:r>
            <a:endParaRPr lang="en-US" sz="2200" dirty="0"/>
          </a:p>
          <a:p>
            <a:pPr algn="l"/>
            <a:endParaRPr lang="en-US" sz="2200" dirty="0"/>
          </a:p>
          <a:p>
            <a:pPr algn="l"/>
            <a:endParaRPr lang="en-US" sz="2400"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z="1800" smtClean="0"/>
              <a:pPr/>
              <a:t>14</a:t>
            </a:fld>
            <a:endParaRPr lang="en-US" sz="1800" dirty="0"/>
          </a:p>
        </p:txBody>
      </p:sp>
    </p:spTree>
    <p:extLst>
      <p:ext uri="{BB962C8B-B14F-4D97-AF65-F5344CB8AC3E}">
        <p14:creationId xmlns:p14="http://schemas.microsoft.com/office/powerpoint/2010/main" val="493741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1" y="2027393"/>
            <a:ext cx="8412480" cy="1401608"/>
          </a:xfrm>
        </p:spPr>
        <p:txBody>
          <a:bodyPr>
            <a:normAutofit fontScale="90000"/>
          </a:bodyPr>
          <a:lstStyle/>
          <a:p>
            <a:r>
              <a:rPr lang="en-US" sz="2400" dirty="0"/>
              <a:t>Sue Walker on Carson McCullers:</a:t>
            </a:r>
            <a:br>
              <a:rPr lang="en-US" sz="2400" dirty="0"/>
            </a:br>
            <a:r>
              <a:rPr lang="en-US" sz="2400" dirty="0"/>
              <a:t>She wrote her dissertation on </a:t>
            </a:r>
            <a:r>
              <a:rPr lang="en-US" sz="2400" dirty="0" err="1"/>
              <a:t>CMcC</a:t>
            </a:r>
            <a:r>
              <a:rPr lang="en-US" sz="2400" dirty="0"/>
              <a:t>,</a:t>
            </a:r>
            <a:br>
              <a:rPr lang="en-US" sz="2400" dirty="0"/>
            </a:br>
            <a:r>
              <a:rPr lang="en-US" sz="2400" dirty="0"/>
              <a:t>then composed a direct-address poem, </a:t>
            </a:r>
            <a:br>
              <a:rPr lang="en-US" sz="2400" dirty="0"/>
            </a:br>
            <a:r>
              <a:rPr lang="en-US" sz="2400" dirty="0"/>
              <a:t>delivered at a conference in Columbus GA</a:t>
            </a:r>
            <a:br>
              <a:rPr lang="en-US" sz="2400" dirty="0"/>
            </a:br>
            <a:br>
              <a:rPr lang="en-US" sz="2400" dirty="0"/>
            </a:br>
            <a:r>
              <a:rPr lang="en-US" sz="3100" i="1" dirty="0"/>
              <a:t>It’s Good Weather for Fudge: </a:t>
            </a:r>
            <a:br>
              <a:rPr lang="en-US" sz="3100" i="1" dirty="0"/>
            </a:br>
            <a:r>
              <a:rPr lang="en-US" sz="3100" i="1" dirty="0"/>
              <a:t>Conversing with Carson McCullers</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667958" y="4289239"/>
            <a:ext cx="8705089" cy="489556"/>
          </a:xfrm>
        </p:spPr>
        <p:txBody>
          <a:bodyPr>
            <a:normAutofit/>
          </a:bodyPr>
          <a:lstStyle/>
          <a:p>
            <a:r>
              <a:rPr lang="en-US" dirty="0"/>
              <a:t>Foreword by Virginia Spencer </a:t>
            </a:r>
            <a:r>
              <a:rPr lang="en-US" dirty="0" err="1"/>
              <a:t>Carr</a:t>
            </a:r>
            <a:r>
              <a:rPr lang="en-US" dirty="0"/>
              <a:t>         New South Books, 2003</a:t>
            </a:r>
          </a:p>
        </p:txBody>
      </p:sp>
      <p:pic>
        <p:nvPicPr>
          <p:cNvPr id="7" name="Picture 6">
            <a:extLst>
              <a:ext uri="{FF2B5EF4-FFF2-40B4-BE49-F238E27FC236}">
                <a16:creationId xmlns:a16="http://schemas.microsoft.com/office/drawing/2014/main" id="{082EB033-E815-4FCB-0C1B-F7486E1045DE}"/>
              </a:ext>
            </a:extLst>
          </p:cNvPr>
          <p:cNvPicPr>
            <a:picLocks noChangeAspect="1"/>
          </p:cNvPicPr>
          <p:nvPr/>
        </p:nvPicPr>
        <p:blipFill>
          <a:blip r:embed="rId2"/>
          <a:stretch>
            <a:fillRect/>
          </a:stretch>
        </p:blipFill>
        <p:spPr>
          <a:xfrm>
            <a:off x="9425355" y="53228"/>
            <a:ext cx="2556542" cy="3948329"/>
          </a:xfrm>
          <a:prstGeom prst="rect">
            <a:avLst/>
          </a:prstGeom>
        </p:spPr>
      </p:pic>
      <p:pic>
        <p:nvPicPr>
          <p:cNvPr id="4" name="Picture 3" descr="Floral leaf accent">
            <a:extLst>
              <a:ext uri="{FF2B5EF4-FFF2-40B4-BE49-F238E27FC236}">
                <a16:creationId xmlns:a16="http://schemas.microsoft.com/office/drawing/2014/main" id="{6ED847F7-5BB2-4BF3-24DD-31AB2D2949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944906" flipH="1" flipV="1">
            <a:off x="545077" y="5458847"/>
            <a:ext cx="1366045" cy="1100705"/>
          </a:xfrm>
          <a:prstGeom prst="rect">
            <a:avLst/>
          </a:prstGeom>
        </p:spPr>
      </p:pic>
      <p:sp>
        <p:nvSpPr>
          <p:cNvPr id="5" name="TextBox 4">
            <a:extLst>
              <a:ext uri="{FF2B5EF4-FFF2-40B4-BE49-F238E27FC236}">
                <a16:creationId xmlns:a16="http://schemas.microsoft.com/office/drawing/2014/main" id="{30838F3A-DE40-B08B-C253-9A891275AC0D}"/>
              </a:ext>
            </a:extLst>
          </p:cNvPr>
          <p:cNvSpPr txBox="1"/>
          <p:nvPr/>
        </p:nvSpPr>
        <p:spPr>
          <a:xfrm>
            <a:off x="4923473" y="6184567"/>
            <a:ext cx="1351597" cy="369332"/>
          </a:xfrm>
          <a:prstGeom prst="rect">
            <a:avLst/>
          </a:prstGeom>
          <a:noFill/>
        </p:spPr>
        <p:txBody>
          <a:bodyPr wrap="square">
            <a:spAutoFit/>
          </a:bodyPr>
          <a:lstStyle/>
          <a:p>
            <a:r>
              <a:rPr lang="en-US" b="1" dirty="0"/>
              <a:t>Slide 14</a:t>
            </a:r>
            <a:endParaRPr lang="en-US" sz="1800" b="1" dirty="0"/>
          </a:p>
        </p:txBody>
      </p:sp>
    </p:spTree>
    <p:extLst>
      <p:ext uri="{BB962C8B-B14F-4D97-AF65-F5344CB8AC3E}">
        <p14:creationId xmlns:p14="http://schemas.microsoft.com/office/powerpoint/2010/main" val="78979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lstStyle/>
          <a:p>
            <a:r>
              <a:rPr lang="en-US" dirty="0" err="1"/>
              <a:t>Oles</a:t>
            </a:r>
            <a:r>
              <a:rPr lang="en-US" dirty="0"/>
              <a:t> also uses direct address</a:t>
            </a:r>
            <a:br>
              <a:rPr lang="en-US" dirty="0"/>
            </a:br>
            <a:r>
              <a:rPr lang="en-US" dirty="0"/>
              <a:t>Jeffers uses first-person a great deal.</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normAutofit/>
          </a:bodyPr>
          <a:lstStyle/>
          <a:p>
            <a:r>
              <a:rPr lang="en-US" b="1" dirty="0"/>
              <a:t>Each of these poetic collections have / had been in part performed</a:t>
            </a:r>
          </a:p>
        </p:txBody>
      </p:sp>
      <p:pic>
        <p:nvPicPr>
          <p:cNvPr id="4" name="Picture 3" descr="Floral leaf accent">
            <a:extLst>
              <a:ext uri="{FF2B5EF4-FFF2-40B4-BE49-F238E27FC236}">
                <a16:creationId xmlns:a16="http://schemas.microsoft.com/office/drawing/2014/main" id="{FA5E3DA6-9F50-5514-0D78-B4A1E78B1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061" y="4421717"/>
            <a:ext cx="1792151" cy="2033695"/>
          </a:xfrm>
          <a:prstGeom prst="rect">
            <a:avLst/>
          </a:prstGeom>
        </p:spPr>
      </p:pic>
      <p:sp>
        <p:nvSpPr>
          <p:cNvPr id="5" name="TextBox 4">
            <a:extLst>
              <a:ext uri="{FF2B5EF4-FFF2-40B4-BE49-F238E27FC236}">
                <a16:creationId xmlns:a16="http://schemas.microsoft.com/office/drawing/2014/main" id="{32DC80B1-3FDB-A9B2-C575-7A0452B8BAF8}"/>
              </a:ext>
            </a:extLst>
          </p:cNvPr>
          <p:cNvSpPr txBox="1"/>
          <p:nvPr/>
        </p:nvSpPr>
        <p:spPr>
          <a:xfrm>
            <a:off x="4923473" y="6184567"/>
            <a:ext cx="1351597" cy="369332"/>
          </a:xfrm>
          <a:prstGeom prst="rect">
            <a:avLst/>
          </a:prstGeom>
          <a:noFill/>
        </p:spPr>
        <p:txBody>
          <a:bodyPr wrap="square">
            <a:spAutoFit/>
          </a:bodyPr>
          <a:lstStyle/>
          <a:p>
            <a:r>
              <a:rPr lang="en-US" b="1" dirty="0"/>
              <a:t>Slide 15</a:t>
            </a:r>
            <a:endParaRPr lang="en-US" sz="1800" b="1" dirty="0"/>
          </a:p>
        </p:txBody>
      </p:sp>
    </p:spTree>
    <p:extLst>
      <p:ext uri="{BB962C8B-B14F-4D97-AF65-F5344CB8AC3E}">
        <p14:creationId xmlns:p14="http://schemas.microsoft.com/office/powerpoint/2010/main" val="165412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389888"/>
            <a:ext cx="8695944" cy="1809240"/>
          </a:xfrm>
        </p:spPr>
        <p:txBody>
          <a:bodyPr>
            <a:normAutofit/>
          </a:bodyPr>
          <a:lstStyle/>
          <a:p>
            <a:r>
              <a:rPr lang="en-US" sz="2700" dirty="0"/>
              <a:t>Like Sue Walker, I have delivered direct address talks </a:t>
            </a:r>
            <a:br>
              <a:rPr lang="en-US" sz="2700" dirty="0"/>
            </a:br>
            <a:r>
              <a:rPr lang="en-US" sz="2700" dirty="0"/>
              <a:t>to my subject</a:t>
            </a:r>
            <a:br>
              <a:rPr lang="en-US" dirty="0"/>
            </a:br>
            <a:r>
              <a:rPr lang="en-US" dirty="0"/>
              <a:t>Elizabeth Robins: A Life in Letters</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23516" y="3658872"/>
            <a:ext cx="7744968" cy="1138211"/>
          </a:xfrm>
        </p:spPr>
        <p:txBody>
          <a:bodyPr/>
          <a:lstStyle/>
          <a:p>
            <a:r>
              <a:rPr lang="en-US" dirty="0"/>
              <a:t>Ohio State presentation was also in the form of “Dear Elizabeth Robins”</a:t>
            </a:r>
          </a:p>
          <a:p>
            <a:r>
              <a:rPr lang="en-US" sz="2400" b="1" dirty="0"/>
              <a:t>First Hedda, First Hilda, and Hilda Harnessed to a Purpose</a:t>
            </a:r>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z="1800" smtClean="0"/>
              <a:pPr/>
              <a:t>17</a:t>
            </a:fld>
            <a:endParaRPr lang="en-US" sz="1800" dirty="0"/>
          </a:p>
        </p:txBody>
      </p:sp>
      <p:pic>
        <p:nvPicPr>
          <p:cNvPr id="6" name="Picture 5">
            <a:extLst>
              <a:ext uri="{FF2B5EF4-FFF2-40B4-BE49-F238E27FC236}">
                <a16:creationId xmlns:a16="http://schemas.microsoft.com/office/drawing/2014/main" id="{16CE71C0-0D71-C26D-D6B8-47DD8CD081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19388" y="5010912"/>
            <a:ext cx="1965960" cy="2011680"/>
          </a:xfrm>
          <a:prstGeom prst="rect">
            <a:avLst/>
          </a:prstGeom>
          <a:effectLst>
            <a:softEdge rad="635000"/>
          </a:effectLst>
        </p:spPr>
      </p:pic>
    </p:spTree>
    <p:extLst>
      <p:ext uri="{BB962C8B-B14F-4D97-AF65-F5344CB8AC3E}">
        <p14:creationId xmlns:p14="http://schemas.microsoft.com/office/powerpoint/2010/main" val="92116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389888"/>
            <a:ext cx="8695944" cy="1809240"/>
          </a:xfrm>
        </p:spPr>
        <p:txBody>
          <a:bodyPr>
            <a:normAutofit fontScale="90000"/>
          </a:bodyPr>
          <a:lstStyle/>
          <a:p>
            <a:r>
              <a:rPr lang="en-US" sz="2700" dirty="0"/>
              <a:t>Six of </a:t>
            </a:r>
            <a:r>
              <a:rPr lang="en-US" sz="2700" dirty="0" err="1"/>
              <a:t>Oles’s</a:t>
            </a:r>
            <a:r>
              <a:rPr lang="en-US" sz="2700" dirty="0"/>
              <a:t> poems were adapted for piano and soprano</a:t>
            </a:r>
            <a:br>
              <a:rPr lang="en-US" sz="2700" dirty="0"/>
            </a:br>
            <a:br>
              <a:rPr lang="en-US" dirty="0"/>
            </a:br>
            <a:r>
              <a:rPr lang="en-US" dirty="0"/>
              <a:t>Performed in </a:t>
            </a:r>
            <a:r>
              <a:rPr lang="en-US" sz="4000" dirty="0"/>
              <a:t>Summer 2022: </a:t>
            </a:r>
            <a:br>
              <a:rPr lang="en-US" sz="4000" dirty="0"/>
            </a:br>
            <a:r>
              <a:rPr lang="en-US" sz="4000" dirty="0"/>
              <a:t>Maria Mitchell at Vassar</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23516" y="3658872"/>
            <a:ext cx="7744968" cy="1138211"/>
          </a:xfrm>
        </p:spPr>
        <p:txBody>
          <a:bodyPr>
            <a:normAutofit fontScale="85000" lnSpcReduction="10000"/>
          </a:bodyPr>
          <a:lstStyle/>
          <a:p>
            <a:r>
              <a:rPr lang="en-US" sz="2400" b="1" dirty="0"/>
              <a:t>Even though the sung presentation was difficult to fully process, the idea of exploring adaptation of short pieces engaged me, as did essential history of early Vassar and achievements of 19</a:t>
            </a:r>
            <a:r>
              <a:rPr lang="en-US" sz="2400" b="1" baseline="30000" dirty="0"/>
              <a:t>th</a:t>
            </a:r>
            <a:r>
              <a:rPr lang="en-US" sz="2400" b="1" dirty="0"/>
              <a:t> century women.</a:t>
            </a:r>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z="1800" smtClean="0"/>
              <a:pPr/>
              <a:t>18</a:t>
            </a:fld>
            <a:endParaRPr lang="en-US" sz="1800" dirty="0"/>
          </a:p>
        </p:txBody>
      </p:sp>
    </p:spTree>
    <p:extLst>
      <p:ext uri="{BB962C8B-B14F-4D97-AF65-F5344CB8AC3E}">
        <p14:creationId xmlns:p14="http://schemas.microsoft.com/office/powerpoint/2010/main" val="112117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rmAutofit/>
          </a:bodyPr>
          <a:lstStyle/>
          <a:p>
            <a:r>
              <a:rPr lang="en-US" sz="4000" dirty="0"/>
              <a:t>Some of the Age of Phillis poems </a:t>
            </a:r>
            <a:br>
              <a:rPr lang="en-US" sz="4000" dirty="0"/>
            </a:br>
            <a:r>
              <a:rPr lang="en-US" sz="4000" dirty="0"/>
              <a:t>have been dramatized</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743455" y="3747348"/>
            <a:ext cx="8705089" cy="934655"/>
          </a:xfrm>
        </p:spPr>
        <p:txBody>
          <a:bodyPr>
            <a:normAutofit fontScale="70000" lnSpcReduction="20000"/>
          </a:bodyPr>
          <a:lstStyle/>
          <a:p>
            <a:r>
              <a:rPr lang="en-US" dirty="0"/>
              <a:t>YouTube version at </a:t>
            </a:r>
            <a:r>
              <a:rPr lang="en-US" b="1" i="1" dirty="0"/>
              <a:t>Revolutionary Spaces</a:t>
            </a:r>
          </a:p>
          <a:p>
            <a:r>
              <a:rPr lang="en-US" dirty="0"/>
              <a:t>Discussion, with presentations of selected poems, mostly as monologues</a:t>
            </a:r>
          </a:p>
          <a:p>
            <a:r>
              <a:rPr lang="en-US" dirty="0"/>
              <a:t>(links on next slide)</a:t>
            </a:r>
          </a:p>
        </p:txBody>
      </p:sp>
      <p:sp>
        <p:nvSpPr>
          <p:cNvPr id="4" name="TextBox 3">
            <a:extLst>
              <a:ext uri="{FF2B5EF4-FFF2-40B4-BE49-F238E27FC236}">
                <a16:creationId xmlns:a16="http://schemas.microsoft.com/office/drawing/2014/main" id="{7D75363C-BC61-3723-BC95-5F767AADBBCE}"/>
              </a:ext>
            </a:extLst>
          </p:cNvPr>
          <p:cNvSpPr txBox="1"/>
          <p:nvPr/>
        </p:nvSpPr>
        <p:spPr>
          <a:xfrm>
            <a:off x="4923473" y="6184567"/>
            <a:ext cx="1351597" cy="369332"/>
          </a:xfrm>
          <a:prstGeom prst="rect">
            <a:avLst/>
          </a:prstGeom>
          <a:noFill/>
        </p:spPr>
        <p:txBody>
          <a:bodyPr wrap="square">
            <a:spAutoFit/>
          </a:bodyPr>
          <a:lstStyle/>
          <a:p>
            <a:r>
              <a:rPr lang="en-US" b="1" dirty="0"/>
              <a:t>Slide 18</a:t>
            </a:r>
            <a:endParaRPr lang="en-US" sz="1800" b="1" dirty="0"/>
          </a:p>
        </p:txBody>
      </p:sp>
    </p:spTree>
    <p:extLst>
      <p:ext uri="{BB962C8B-B14F-4D97-AF65-F5344CB8AC3E}">
        <p14:creationId xmlns:p14="http://schemas.microsoft.com/office/powerpoint/2010/main" val="55004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423660" y="-69621"/>
            <a:ext cx="5467317" cy="1276328"/>
          </a:xfrm>
        </p:spPr>
        <p:txBody>
          <a:bodyPr>
            <a:normAutofit/>
          </a:bodyPr>
          <a:lstStyle/>
          <a:p>
            <a:r>
              <a:rPr lang="en-US" dirty="0">
                <a:latin typeface="Baskerville Old Face" panose="02020602080505020303" pitchFamily="18" charset="77"/>
                <a:cs typeface="Calibri Light"/>
              </a:rPr>
              <a:t>Creative Biography</a:t>
            </a:r>
            <a:endParaRPr lang="en-US" dirty="0">
              <a:solidFill>
                <a:schemeClr val="accent3"/>
              </a:solidFill>
              <a:latin typeface="Baskerville Old Face" panose="02020602080505020303" pitchFamily="18" charset="77"/>
            </a:endParaRP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41633" flipH="1">
            <a:off x="89303" y="131319"/>
            <a:ext cx="1665793" cy="1306788"/>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210758" y="1317072"/>
            <a:ext cx="4399607" cy="5294040"/>
          </a:xfrm>
        </p:spPr>
        <p:txBody>
          <a:bodyPr vert="horz" lIns="91440" tIns="45720" rIns="91440" bIns="45720" rtlCol="0" anchor="t">
            <a:normAutofit fontScale="92500" lnSpcReduction="10000"/>
          </a:bodyPr>
          <a:lstStyle/>
          <a:p>
            <a:r>
              <a:rPr lang="en-US" b="1" dirty="0">
                <a:latin typeface="Gill Sans Nova Light" panose="020B0302020104020203" pitchFamily="34" charset="0"/>
                <a:cs typeface="Gill Sans Light" panose="020B0302020104020203" pitchFamily="34" charset="-79"/>
              </a:rPr>
              <a:t>I see Life Writing </a:t>
            </a:r>
            <a:r>
              <a:rPr lang="en-US" dirty="0">
                <a:latin typeface="Gill Sans Nova Light" panose="020B0302020104020203" pitchFamily="34" charset="0"/>
                <a:cs typeface="Gill Sans Light" panose="020B0302020104020203" pitchFamily="34" charset="-79"/>
              </a:rPr>
              <a:t>as Acts of Interpretation and Dramatization, with a Theater Degree and an early conference paper on the one-woman show. For my biography, I invented scenes as </a:t>
            </a:r>
            <a:r>
              <a:rPr lang="en-US" b="1" dirty="0">
                <a:latin typeface="Gill Sans Nova Light" panose="020B0302020104020203" pitchFamily="34" charset="0"/>
                <a:cs typeface="Gill Sans Light" panose="020B0302020104020203" pitchFamily="34" charset="-79"/>
              </a:rPr>
              <a:t>“Glue” </a:t>
            </a:r>
            <a:r>
              <a:rPr lang="en-US" dirty="0">
                <a:latin typeface="Gill Sans Nova Light" panose="020B0302020104020203" pitchFamily="34" charset="0"/>
                <a:cs typeface="Gill Sans Light" panose="020B0302020104020203" pitchFamily="34" charset="-79"/>
              </a:rPr>
              <a:t>to hold the narrative together. </a:t>
            </a:r>
          </a:p>
          <a:p>
            <a:r>
              <a:rPr lang="en-US" b="1" dirty="0">
                <a:latin typeface="Gill Sans Nova Light" panose="020B0302020104020203" pitchFamily="34" charset="0"/>
                <a:cs typeface="Gill Sans Light" panose="020B0302020104020203" pitchFamily="34" charset="-79"/>
              </a:rPr>
              <a:t>Playwriting: </a:t>
            </a:r>
            <a:r>
              <a:rPr lang="en-US" dirty="0">
                <a:latin typeface="Gill Sans Nova Light" panose="020B0302020104020203" pitchFamily="34" charset="0"/>
                <a:cs typeface="Gill Sans Light" panose="020B0302020104020203" pitchFamily="34" charset="-79"/>
              </a:rPr>
              <a:t>Hedda and Hilda and I. Other scripts (enumerated later) </a:t>
            </a:r>
          </a:p>
          <a:p>
            <a:r>
              <a:rPr lang="en-US" dirty="0">
                <a:latin typeface="Gill Sans Nova Light" panose="020B0302020104020203" pitchFamily="34" charset="0"/>
                <a:cs typeface="Gill Sans Light" panose="020B0302020104020203" pitchFamily="34" charset="-79"/>
              </a:rPr>
              <a:t>Innate, yet grounded in theory?  </a:t>
            </a:r>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dirty="0"/>
              <a:t>Facets of Feminist Biography by Joanne E. Gates</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z="1800" smtClean="0"/>
              <a:t>2</a:t>
            </a:fld>
            <a:endParaRPr lang="en-US" sz="1800" dirty="0"/>
          </a:p>
        </p:txBody>
      </p:sp>
      <p:sp>
        <p:nvSpPr>
          <p:cNvPr id="11" name="TextBox 10">
            <a:extLst>
              <a:ext uri="{FF2B5EF4-FFF2-40B4-BE49-F238E27FC236}">
                <a16:creationId xmlns:a16="http://schemas.microsoft.com/office/drawing/2014/main" id="{AFE11C69-07B0-EFD3-4A78-0EDB03C8D8E7}"/>
              </a:ext>
            </a:extLst>
          </p:cNvPr>
          <p:cNvSpPr txBox="1"/>
          <p:nvPr/>
        </p:nvSpPr>
        <p:spPr>
          <a:xfrm>
            <a:off x="2323461" y="280538"/>
            <a:ext cx="3341077" cy="5863144"/>
          </a:xfrm>
          <a:prstGeom prst="rect">
            <a:avLst/>
          </a:prstGeom>
          <a:noFill/>
        </p:spPr>
        <p:txBody>
          <a:bodyPr wrap="square">
            <a:spAutoFit/>
          </a:bodyPr>
          <a:lstStyle/>
          <a:p>
            <a:r>
              <a:rPr lang="en-US" sz="2800" dirty="0"/>
              <a:t>Defining myself as a creative biographer:</a:t>
            </a:r>
          </a:p>
          <a:p>
            <a:endParaRPr lang="en-US" sz="1100" dirty="0"/>
          </a:p>
          <a:p>
            <a:pPr algn="r"/>
            <a:r>
              <a:rPr lang="en-US" sz="2800" dirty="0"/>
              <a:t>Even my dissertation has components of a scripted play</a:t>
            </a:r>
          </a:p>
          <a:p>
            <a:endParaRPr lang="en-US" sz="2800" dirty="0"/>
          </a:p>
          <a:p>
            <a:endParaRPr lang="en-US" sz="2800" dirty="0"/>
          </a:p>
          <a:p>
            <a:endParaRPr lang="en-US" sz="2800" dirty="0"/>
          </a:p>
          <a:p>
            <a:endParaRPr lang="en-US" sz="2800" dirty="0"/>
          </a:p>
          <a:p>
            <a:r>
              <a:rPr lang="en-US" sz="2800" dirty="0"/>
              <a:t>See my “Janet Malcolm and Me” paper at JSU Digital Commons, Faculty Presentations</a:t>
            </a:r>
          </a:p>
        </p:txBody>
      </p:sp>
    </p:spTree>
    <p:extLst>
      <p:ext uri="{BB962C8B-B14F-4D97-AF65-F5344CB8AC3E}">
        <p14:creationId xmlns:p14="http://schemas.microsoft.com/office/powerpoint/2010/main" val="2321100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389888"/>
            <a:ext cx="8695944" cy="1809240"/>
          </a:xfrm>
        </p:spPr>
        <p:txBody>
          <a:bodyPr>
            <a:normAutofit/>
          </a:bodyPr>
          <a:lstStyle/>
          <a:p>
            <a:r>
              <a:rPr lang="en-US" sz="2700" i="1" dirty="0"/>
              <a:t>Age of Phillis </a:t>
            </a:r>
            <a:r>
              <a:rPr lang="en-US" sz="2700" dirty="0"/>
              <a:t>by Jeffers has sections adapted </a:t>
            </a:r>
            <a:br>
              <a:rPr lang="en-US" sz="2700" dirty="0"/>
            </a:br>
            <a:r>
              <a:rPr lang="en-US" sz="2700" dirty="0"/>
              <a:t>for viewing on line at </a:t>
            </a:r>
            <a:br>
              <a:rPr lang="en-US" sz="2700" dirty="0"/>
            </a:br>
            <a:r>
              <a:rPr lang="en-US" sz="3200" b="1" i="1" dirty="0"/>
              <a:t>Revolutionary Spaces</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23516" y="2987843"/>
            <a:ext cx="7744968" cy="2189067"/>
          </a:xfrm>
        </p:spPr>
        <p:txBody>
          <a:bodyPr>
            <a:normAutofit fontScale="85000" lnSpcReduction="20000"/>
          </a:bodyPr>
          <a:lstStyle/>
          <a:p>
            <a:r>
              <a:rPr lang="en-US" dirty="0"/>
              <a:t>filmed in historic Boston</a:t>
            </a:r>
          </a:p>
          <a:p>
            <a:r>
              <a:rPr lang="en-US" sz="2000" b="1" dirty="0"/>
              <a:t>Imagining the Age of Phillis, 17-minute film, </a:t>
            </a:r>
            <a:r>
              <a:rPr lang="en-US" sz="2000" b="1" dirty="0">
                <a:hlinkClick r:id="rId2"/>
              </a:rPr>
              <a:t>https://www.youtube.com/watch?v=Oc1y6sIRgc4</a:t>
            </a:r>
            <a:endParaRPr lang="en-US" sz="2000" b="1" dirty="0"/>
          </a:p>
          <a:p>
            <a:r>
              <a:rPr lang="en-US" b="1" dirty="0"/>
              <a:t>Phillis Wheatley Peters and African Lineage and Kinship in The Age of Phillis</a:t>
            </a:r>
          </a:p>
          <a:p>
            <a:r>
              <a:rPr lang="en-US" b="1" dirty="0"/>
              <a:t>Presentation and some clips from above, with Jeffers, </a:t>
            </a:r>
            <a:r>
              <a:rPr lang="en-US" b="1" dirty="0">
                <a:hlinkClick r:id="rId3"/>
              </a:rPr>
              <a:t>https://www.youtube.com/watch?v=FlI7bX_HCOc</a:t>
            </a:r>
            <a:endParaRPr lang="en-US" b="1" dirty="0"/>
          </a:p>
          <a:p>
            <a:r>
              <a:rPr lang="en-US" b="1" dirty="0"/>
              <a:t> </a:t>
            </a:r>
          </a:p>
          <a:p>
            <a:endParaRPr lang="en-US" sz="2000" b="1" dirty="0"/>
          </a:p>
          <a:p>
            <a:endParaRPr lang="en-US" sz="2400" b="1"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z="1800" smtClean="0"/>
              <a:pPr/>
              <a:t>20</a:t>
            </a:fld>
            <a:endParaRPr lang="en-US" sz="1800" dirty="0"/>
          </a:p>
        </p:txBody>
      </p:sp>
      <p:pic>
        <p:nvPicPr>
          <p:cNvPr id="6" name="Picture 5" descr="Floral leaf accent">
            <a:extLst>
              <a:ext uri="{FF2B5EF4-FFF2-40B4-BE49-F238E27FC236}">
                <a16:creationId xmlns:a16="http://schemas.microsoft.com/office/drawing/2014/main" id="{6C7C84C5-12A6-7541-9261-4B20CD37F4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1633" flipH="1" flipV="1">
            <a:off x="1699770" y="942556"/>
            <a:ext cx="1025515" cy="804500"/>
          </a:xfrm>
          <a:prstGeom prst="rect">
            <a:avLst/>
          </a:prstGeom>
        </p:spPr>
      </p:pic>
      <p:pic>
        <p:nvPicPr>
          <p:cNvPr id="7" name="Picture 6" descr="Floral leaf accent">
            <a:extLst>
              <a:ext uri="{FF2B5EF4-FFF2-40B4-BE49-F238E27FC236}">
                <a16:creationId xmlns:a16="http://schemas.microsoft.com/office/drawing/2014/main" id="{8E9EF1F1-59CE-D1FA-B87A-AF06A86625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1633" flipH="1" flipV="1">
            <a:off x="9297700" y="2418212"/>
            <a:ext cx="1025515" cy="804500"/>
          </a:xfrm>
          <a:prstGeom prst="rect">
            <a:avLst/>
          </a:prstGeom>
        </p:spPr>
      </p:pic>
    </p:spTree>
    <p:extLst>
      <p:ext uri="{BB962C8B-B14F-4D97-AF65-F5344CB8AC3E}">
        <p14:creationId xmlns:p14="http://schemas.microsoft.com/office/powerpoint/2010/main" val="2523052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820674" y="3603411"/>
            <a:ext cx="10550652" cy="731520"/>
          </a:xfrm>
        </p:spPr>
        <p:txBody>
          <a:bodyPr>
            <a:noAutofit/>
          </a:bodyPr>
          <a:lstStyle/>
          <a:p>
            <a:r>
              <a:rPr lang="en-US" sz="2400" dirty="0"/>
              <a:t>A creative project such as Jeffers on Wheatley allows for fragmented pieces of a self</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88683" y="4334931"/>
            <a:ext cx="9884664" cy="457200"/>
          </a:xfrm>
        </p:spPr>
        <p:txBody>
          <a:bodyPr>
            <a:normAutofit fontScale="70000" lnSpcReduction="20000"/>
          </a:bodyPr>
          <a:lstStyle/>
          <a:p>
            <a:r>
              <a:rPr lang="en-US" b="1" dirty="0">
                <a:solidFill>
                  <a:schemeClr val="tx1"/>
                </a:solidFill>
              </a:rPr>
              <a:t>I plan to apply this approach to capture the broad literary and cultural cast of characters in the life of Robins</a:t>
            </a:r>
          </a:p>
        </p:txBody>
      </p:sp>
      <p:pic>
        <p:nvPicPr>
          <p:cNvPr id="5" name="Picture 4">
            <a:extLst>
              <a:ext uri="{FF2B5EF4-FFF2-40B4-BE49-F238E27FC236}">
                <a16:creationId xmlns:a16="http://schemas.microsoft.com/office/drawing/2014/main" id="{A2749D57-082B-0584-E1E7-D85699F44F2D}"/>
              </a:ext>
            </a:extLst>
          </p:cNvPr>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216866" y="0"/>
            <a:ext cx="3758268" cy="1761688"/>
          </a:xfrm>
          <a:prstGeom prst="rect">
            <a:avLst/>
          </a:prstGeom>
          <a:effectLst>
            <a:softEdge rad="635000"/>
          </a:effectLst>
        </p:spPr>
      </p:pic>
      <p:sp>
        <p:nvSpPr>
          <p:cNvPr id="3" name="TextBox 2">
            <a:extLst>
              <a:ext uri="{FF2B5EF4-FFF2-40B4-BE49-F238E27FC236}">
                <a16:creationId xmlns:a16="http://schemas.microsoft.com/office/drawing/2014/main" id="{B119D9F1-54BA-2FCD-6882-C3F46BC475BF}"/>
              </a:ext>
            </a:extLst>
          </p:cNvPr>
          <p:cNvSpPr txBox="1"/>
          <p:nvPr/>
        </p:nvSpPr>
        <p:spPr>
          <a:xfrm>
            <a:off x="888683" y="6333157"/>
            <a:ext cx="1351597" cy="369332"/>
          </a:xfrm>
          <a:prstGeom prst="rect">
            <a:avLst/>
          </a:prstGeom>
          <a:noFill/>
        </p:spPr>
        <p:txBody>
          <a:bodyPr wrap="square">
            <a:spAutoFit/>
          </a:bodyPr>
          <a:lstStyle/>
          <a:p>
            <a:r>
              <a:rPr lang="en-US" b="1" dirty="0"/>
              <a:t>Slide 20</a:t>
            </a:r>
            <a:endParaRPr lang="en-US" sz="1800" b="1" dirty="0"/>
          </a:p>
        </p:txBody>
      </p:sp>
    </p:spTree>
    <p:extLst>
      <p:ext uri="{BB962C8B-B14F-4D97-AF65-F5344CB8AC3E}">
        <p14:creationId xmlns:p14="http://schemas.microsoft.com/office/powerpoint/2010/main" val="66700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209938" y="4294455"/>
            <a:ext cx="10156757" cy="801858"/>
          </a:xfrm>
        </p:spPr>
        <p:txBody>
          <a:bodyPr>
            <a:noAutofit/>
          </a:bodyPr>
          <a:lstStyle/>
          <a:p>
            <a:r>
              <a:rPr lang="en-US" sz="2800" dirty="0"/>
              <a:t>There may be two separate one-woman shows doing Wheatley. </a:t>
            </a:r>
            <a:br>
              <a:rPr lang="en-US" sz="2800" dirty="0"/>
            </a:br>
            <a:r>
              <a:rPr lang="en-US" sz="2800" dirty="0"/>
              <a:t>Jeffers mentions one Wheatley performer and, in searching, a different one emerged.</a:t>
            </a:r>
          </a:p>
        </p:txBody>
      </p:sp>
      <p:pic>
        <p:nvPicPr>
          <p:cNvPr id="5" name="Picture 4">
            <a:extLst>
              <a:ext uri="{FF2B5EF4-FFF2-40B4-BE49-F238E27FC236}">
                <a16:creationId xmlns:a16="http://schemas.microsoft.com/office/drawing/2014/main" id="{A2749D57-082B-0584-E1E7-D85699F44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6866" y="0"/>
            <a:ext cx="3758268" cy="1761688"/>
          </a:xfrm>
          <a:prstGeom prst="rect">
            <a:avLst/>
          </a:prstGeom>
          <a:effectLst>
            <a:softEdge rad="635000"/>
          </a:effectLst>
        </p:spPr>
      </p:pic>
      <p:pic>
        <p:nvPicPr>
          <p:cNvPr id="6" name="Picture 5">
            <a:extLst>
              <a:ext uri="{FF2B5EF4-FFF2-40B4-BE49-F238E27FC236}">
                <a16:creationId xmlns:a16="http://schemas.microsoft.com/office/drawing/2014/main" id="{BC9C4530-1B41-D08C-234E-613D3D34E871}"/>
              </a:ext>
            </a:extLst>
          </p:cNvPr>
          <p:cNvPicPr>
            <a:picLocks noChangeAspect="1"/>
          </p:cNvPicPr>
          <p:nvPr/>
        </p:nvPicPr>
        <p:blipFill rotWithShape="1">
          <a:blip r:embed="rId4" cstate="email">
            <a:duotone>
              <a:prstClr val="black"/>
              <a:schemeClr val="tx2">
                <a:tint val="45000"/>
                <a:satMod val="400000"/>
              </a:schemeClr>
            </a:duotone>
            <a:extLst>
              <a:ext uri="{28A0092B-C50C-407E-A947-70E740481C1C}">
                <a14:useLocalDpi xmlns:a14="http://schemas.microsoft.com/office/drawing/2010/main"/>
              </a:ext>
            </a:extLst>
          </a:blip>
          <a:srcRect l="11162" t="3692" r="11504" b="17949"/>
          <a:stretch/>
        </p:blipFill>
        <p:spPr>
          <a:xfrm>
            <a:off x="9356676" y="309153"/>
            <a:ext cx="2710765" cy="2746717"/>
          </a:xfrm>
          <a:prstGeom prst="rect">
            <a:avLst/>
          </a:prstGeom>
          <a:effectLst>
            <a:softEdge rad="635000"/>
          </a:effectLst>
        </p:spPr>
      </p:pic>
      <p:pic>
        <p:nvPicPr>
          <p:cNvPr id="7" name="Picture 6">
            <a:extLst>
              <a:ext uri="{FF2B5EF4-FFF2-40B4-BE49-F238E27FC236}">
                <a16:creationId xmlns:a16="http://schemas.microsoft.com/office/drawing/2014/main" id="{C456D825-9E04-0070-AB4B-19C51AFB98FD}"/>
              </a:ext>
            </a:extLst>
          </p:cNvPr>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l="11162" t="3692" r="11504" b="17949"/>
          <a:stretch/>
        </p:blipFill>
        <p:spPr>
          <a:xfrm>
            <a:off x="1" y="250535"/>
            <a:ext cx="2846754" cy="2884511"/>
          </a:xfrm>
          <a:prstGeom prst="rect">
            <a:avLst/>
          </a:prstGeom>
          <a:effectLst>
            <a:softEdge rad="635000"/>
          </a:effectLst>
        </p:spPr>
      </p:pic>
      <p:sp>
        <p:nvSpPr>
          <p:cNvPr id="3" name="TextBox 2">
            <a:extLst>
              <a:ext uri="{FF2B5EF4-FFF2-40B4-BE49-F238E27FC236}">
                <a16:creationId xmlns:a16="http://schemas.microsoft.com/office/drawing/2014/main" id="{B2DBD21F-8724-6730-52B4-063BD3C20EC6}"/>
              </a:ext>
            </a:extLst>
          </p:cNvPr>
          <p:cNvSpPr txBox="1"/>
          <p:nvPr/>
        </p:nvSpPr>
        <p:spPr>
          <a:xfrm>
            <a:off x="747579" y="6372544"/>
            <a:ext cx="1351597" cy="369332"/>
          </a:xfrm>
          <a:prstGeom prst="rect">
            <a:avLst/>
          </a:prstGeom>
          <a:noFill/>
        </p:spPr>
        <p:txBody>
          <a:bodyPr wrap="square">
            <a:spAutoFit/>
          </a:bodyPr>
          <a:lstStyle/>
          <a:p>
            <a:r>
              <a:rPr lang="en-US" b="1" dirty="0"/>
              <a:t>Slide 21</a:t>
            </a:r>
            <a:endParaRPr lang="en-US" sz="1800" b="1" dirty="0"/>
          </a:p>
        </p:txBody>
      </p:sp>
    </p:spTree>
    <p:extLst>
      <p:ext uri="{BB962C8B-B14F-4D97-AF65-F5344CB8AC3E}">
        <p14:creationId xmlns:p14="http://schemas.microsoft.com/office/powerpoint/2010/main" val="1583127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lang="en-US" dirty="0"/>
              <a:t>Next slide will revisit a previous slide</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Jeffers with credit to Hartman</a:t>
            </a:r>
          </a:p>
        </p:txBody>
      </p:sp>
      <p:pic>
        <p:nvPicPr>
          <p:cNvPr id="5" name="Picture 4">
            <a:extLst>
              <a:ext uri="{FF2B5EF4-FFF2-40B4-BE49-F238E27FC236}">
                <a16:creationId xmlns:a16="http://schemas.microsoft.com/office/drawing/2014/main" id="{A2749D57-082B-0584-E1E7-D85699F44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6866" y="0"/>
            <a:ext cx="3758268" cy="1761688"/>
          </a:xfrm>
          <a:prstGeom prst="rect">
            <a:avLst/>
          </a:prstGeom>
          <a:effectLst>
            <a:softEdge rad="635000"/>
          </a:effectLst>
        </p:spPr>
      </p:pic>
      <p:pic>
        <p:nvPicPr>
          <p:cNvPr id="6" name="Picture 5">
            <a:extLst>
              <a:ext uri="{FF2B5EF4-FFF2-40B4-BE49-F238E27FC236}">
                <a16:creationId xmlns:a16="http://schemas.microsoft.com/office/drawing/2014/main" id="{BC9C4530-1B41-D08C-234E-613D3D34E871}"/>
              </a:ext>
            </a:extLst>
          </p:cNvPr>
          <p:cNvPicPr>
            <a:picLocks noChangeAspect="1"/>
          </p:cNvPicPr>
          <p:nvPr/>
        </p:nvPicPr>
        <p:blipFill rotWithShape="1">
          <a:blip r:embed="rId4" cstate="email">
            <a:duotone>
              <a:schemeClr val="accent2">
                <a:shade val="45000"/>
                <a:satMod val="135000"/>
              </a:schemeClr>
              <a:prstClr val="white"/>
            </a:duotone>
            <a:extLst>
              <a:ext uri="{28A0092B-C50C-407E-A947-70E740481C1C}">
                <a14:useLocalDpi xmlns:a14="http://schemas.microsoft.com/office/drawing/2010/main"/>
              </a:ext>
            </a:extLst>
          </a:blip>
          <a:srcRect l="11162" t="3692" r="11504" b="17949"/>
          <a:stretch/>
        </p:blipFill>
        <p:spPr>
          <a:xfrm>
            <a:off x="9345246" y="271507"/>
            <a:ext cx="2710765" cy="2746717"/>
          </a:xfrm>
          <a:prstGeom prst="rect">
            <a:avLst/>
          </a:prstGeom>
          <a:effectLst>
            <a:softEdge rad="635000"/>
          </a:effectLst>
        </p:spPr>
      </p:pic>
      <p:pic>
        <p:nvPicPr>
          <p:cNvPr id="7" name="Picture 6">
            <a:extLst>
              <a:ext uri="{FF2B5EF4-FFF2-40B4-BE49-F238E27FC236}">
                <a16:creationId xmlns:a16="http://schemas.microsoft.com/office/drawing/2014/main" id="{C456D825-9E04-0070-AB4B-19C51AFB98FD}"/>
              </a:ext>
            </a:extLst>
          </p:cNvPr>
          <p:cNvPicPr>
            <a:picLocks noChangeAspect="1"/>
          </p:cNvPicPr>
          <p:nvPr/>
        </p:nvPicPr>
        <p:blipFill rotWithShape="1">
          <a:blip r:embed="rId4" cstate="email">
            <a:duotone>
              <a:schemeClr val="accent5">
                <a:shade val="45000"/>
                <a:satMod val="135000"/>
              </a:schemeClr>
              <a:prstClr val="white"/>
            </a:duotone>
            <a:extLst>
              <a:ext uri="{28A0092B-C50C-407E-A947-70E740481C1C}">
                <a14:useLocalDpi xmlns:a14="http://schemas.microsoft.com/office/drawing/2010/main"/>
              </a:ext>
            </a:extLst>
          </a:blip>
          <a:srcRect l="11162" t="3692" r="11504" b="17949"/>
          <a:stretch/>
        </p:blipFill>
        <p:spPr>
          <a:xfrm>
            <a:off x="1" y="250535"/>
            <a:ext cx="2846754" cy="2884511"/>
          </a:xfrm>
          <a:prstGeom prst="rect">
            <a:avLst/>
          </a:prstGeom>
          <a:effectLst>
            <a:softEdge rad="635000"/>
          </a:effectLst>
        </p:spPr>
      </p:pic>
      <p:sp>
        <p:nvSpPr>
          <p:cNvPr id="3" name="TextBox 2">
            <a:extLst>
              <a:ext uri="{FF2B5EF4-FFF2-40B4-BE49-F238E27FC236}">
                <a16:creationId xmlns:a16="http://schemas.microsoft.com/office/drawing/2014/main" id="{B475392C-1740-1EDC-2CD8-EE02C32FEDC9}"/>
              </a:ext>
            </a:extLst>
          </p:cNvPr>
          <p:cNvSpPr txBox="1"/>
          <p:nvPr/>
        </p:nvSpPr>
        <p:spPr>
          <a:xfrm>
            <a:off x="865823" y="6321727"/>
            <a:ext cx="1351597" cy="369332"/>
          </a:xfrm>
          <a:prstGeom prst="rect">
            <a:avLst/>
          </a:prstGeom>
          <a:noFill/>
        </p:spPr>
        <p:txBody>
          <a:bodyPr wrap="square">
            <a:spAutoFit/>
          </a:bodyPr>
          <a:lstStyle/>
          <a:p>
            <a:r>
              <a:rPr lang="en-US" b="1" dirty="0"/>
              <a:t>Slide 22</a:t>
            </a:r>
            <a:endParaRPr lang="en-US" sz="1800" b="1" dirty="0"/>
          </a:p>
        </p:txBody>
      </p:sp>
    </p:spTree>
    <p:extLst>
      <p:ext uri="{BB962C8B-B14F-4D97-AF65-F5344CB8AC3E}">
        <p14:creationId xmlns:p14="http://schemas.microsoft.com/office/powerpoint/2010/main" val="164141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550395" y="54497"/>
            <a:ext cx="11430000" cy="1325563"/>
          </a:xfrm>
        </p:spPr>
        <p:txBody>
          <a:bodyPr>
            <a:normAutofit/>
          </a:bodyPr>
          <a:lstStyle/>
          <a:p>
            <a:r>
              <a:rPr lang="en-US" sz="3200" dirty="0" err="1">
                <a:latin typeface="Baskerville Old Face" panose="02020602080505020303" pitchFamily="18" charset="77"/>
                <a:ea typeface="Baskerville" panose="02020502070401020303" pitchFamily="18" charset="0"/>
                <a:cs typeface="Calibri Light"/>
              </a:rPr>
              <a:t>Honorée</a:t>
            </a:r>
            <a:r>
              <a:rPr lang="en-US" sz="3200" dirty="0">
                <a:latin typeface="Baskerville Old Face" panose="02020602080505020303" pitchFamily="18" charset="77"/>
                <a:ea typeface="Baskerville" panose="02020502070401020303" pitchFamily="18" charset="0"/>
                <a:cs typeface="Calibri Light"/>
              </a:rPr>
              <a:t> </a:t>
            </a:r>
            <a:r>
              <a:rPr lang="en-US" sz="3200" dirty="0" err="1">
                <a:latin typeface="Baskerville Old Face" panose="02020602080505020303" pitchFamily="18" charset="77"/>
                <a:ea typeface="Baskerville" panose="02020502070401020303" pitchFamily="18" charset="0"/>
                <a:cs typeface="Calibri Light"/>
              </a:rPr>
              <a:t>Fanonne</a:t>
            </a:r>
            <a:r>
              <a:rPr lang="en-US" sz="3200" dirty="0">
                <a:latin typeface="Baskerville Old Face" panose="02020602080505020303" pitchFamily="18" charset="77"/>
                <a:ea typeface="Baskerville" panose="02020502070401020303" pitchFamily="18" charset="0"/>
                <a:cs typeface="Calibri Light"/>
              </a:rPr>
              <a:t> Jeffers: </a:t>
            </a:r>
            <a:r>
              <a:rPr lang="en-US" sz="3200" i="1" dirty="0">
                <a:latin typeface="Baskerville Old Face" panose="02020602080505020303" pitchFamily="18" charset="77"/>
                <a:ea typeface="Baskerville" panose="02020502070401020303" pitchFamily="18" charset="0"/>
                <a:cs typeface="Calibri Light"/>
              </a:rPr>
              <a:t>The Age of Phillis</a:t>
            </a:r>
            <a:br>
              <a:rPr lang="en-US" sz="3200" i="1" dirty="0">
                <a:latin typeface="Baskerville Old Face" panose="02020602080505020303" pitchFamily="18" charset="77"/>
                <a:ea typeface="Baskerville" panose="02020502070401020303" pitchFamily="18" charset="0"/>
                <a:cs typeface="Calibri Light"/>
              </a:rPr>
            </a:br>
            <a:r>
              <a:rPr lang="en-US" sz="1800" dirty="0">
                <a:latin typeface="Baskerville Old Face" panose="02020602080505020303" pitchFamily="18" charset="77"/>
                <a:ea typeface="Baskerville" panose="02020502070401020303" pitchFamily="18" charset="0"/>
                <a:cs typeface="Calibri Light"/>
              </a:rPr>
              <a:t>Jeffers credits in an online talk (not in her bibliography) </a:t>
            </a:r>
            <a:r>
              <a:rPr lang="en-US" sz="1800" dirty="0" err="1">
                <a:latin typeface="Baskerville Old Face" panose="02020602080505020303" pitchFamily="18" charset="77"/>
                <a:ea typeface="Baskerville" panose="02020502070401020303" pitchFamily="18" charset="0"/>
                <a:cs typeface="Calibri Light"/>
              </a:rPr>
              <a:t>Saidiya</a:t>
            </a:r>
            <a:r>
              <a:rPr lang="en-US" sz="1800" dirty="0">
                <a:latin typeface="Baskerville Old Face" panose="02020602080505020303" pitchFamily="18" charset="77"/>
                <a:ea typeface="Baskerville" panose="02020502070401020303" pitchFamily="18" charset="0"/>
                <a:cs typeface="Calibri Light"/>
              </a:rPr>
              <a:t> Hartman’s concept of “Critical Fabulation”</a:t>
            </a:r>
            <a:endParaRPr lang="en-US" sz="1800" i="1"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a:xfrm>
            <a:off x="1259687" y="4251616"/>
            <a:ext cx="2261004" cy="355600"/>
          </a:xfrm>
        </p:spPr>
        <p:txBody>
          <a:bodyPr/>
          <a:lstStyle/>
          <a:p>
            <a:r>
              <a:rPr lang="en-US" dirty="0" err="1">
                <a:latin typeface="Baskerville Old Face" panose="02020602080505020303" pitchFamily="18" charset="77"/>
                <a:ea typeface="Baskerville" panose="02020502070401020303" pitchFamily="18" charset="0"/>
                <a:cs typeface="Calibri Light"/>
              </a:rPr>
              <a:t>Honorée</a:t>
            </a:r>
            <a:r>
              <a:rPr lang="en-US" dirty="0">
                <a:latin typeface="Baskerville Old Face" panose="02020602080505020303" pitchFamily="18" charset="77"/>
                <a:ea typeface="Baskerville" panose="02020502070401020303" pitchFamily="18" charset="0"/>
                <a:cs typeface="Calibri Light"/>
              </a:rPr>
              <a:t> </a:t>
            </a:r>
            <a:r>
              <a:rPr lang="en-US" dirty="0" err="1">
                <a:latin typeface="Baskerville Old Face" panose="02020602080505020303" pitchFamily="18" charset="77"/>
                <a:ea typeface="Baskerville" panose="02020502070401020303" pitchFamily="18" charset="0"/>
                <a:cs typeface="Calibri Light"/>
              </a:rPr>
              <a:t>Fanonne</a:t>
            </a:r>
            <a:r>
              <a:rPr lang="en-US" dirty="0">
                <a:latin typeface="Baskerville Old Face" panose="02020602080505020303" pitchFamily="18" charset="77"/>
                <a:ea typeface="Baskerville" panose="02020502070401020303" pitchFamily="18" charset="0"/>
                <a:cs typeface="Calibri Light"/>
              </a:rPr>
              <a:t> Jeffers</a:t>
            </a:r>
            <a:endParaRPr lang="en-US" dirty="0"/>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a:xfrm>
            <a:off x="1326131" y="4639427"/>
            <a:ext cx="2194560" cy="559200"/>
          </a:xfrm>
        </p:spPr>
        <p:txBody>
          <a:bodyPr/>
          <a:lstStyle/>
          <a:p>
            <a:r>
              <a:rPr lang="en-US" dirty="0"/>
              <a:t>University of Oklahoma</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a:xfrm>
            <a:off x="3768408" y="4770072"/>
            <a:ext cx="2194560" cy="355600"/>
          </a:xfrm>
        </p:spPr>
        <p:txBody>
          <a:bodyPr/>
          <a:lstStyle/>
          <a:p>
            <a:r>
              <a:rPr lang="en-US" dirty="0"/>
              <a:t>Wesleyan U. Press​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a:xfrm>
            <a:off x="3768408" y="5125672"/>
            <a:ext cx="2194560" cy="365125"/>
          </a:xfrm>
        </p:spPr>
        <p:txBody>
          <a:bodyPr/>
          <a:lstStyle/>
          <a:p>
            <a:r>
              <a:rPr lang="en-US" dirty="0"/>
              <a:t>2020</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a:xfrm>
            <a:off x="6210687" y="4251616"/>
            <a:ext cx="2194560" cy="188123"/>
          </a:xfrm>
        </p:spPr>
        <p:txBody>
          <a:bodyPr/>
          <a:lstStyle/>
          <a:p>
            <a:r>
              <a:rPr lang="en-US" dirty="0" err="1"/>
              <a:t>Saidiya</a:t>
            </a:r>
            <a:r>
              <a:rPr lang="en-US" dirty="0"/>
              <a:t> Hartman</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a:xfrm>
            <a:off x="6265395" y="4607216"/>
            <a:ext cx="2194560" cy="188123"/>
          </a:xfrm>
        </p:spPr>
        <p:txBody>
          <a:bodyPr/>
          <a:lstStyle/>
          <a:p>
            <a:r>
              <a:rPr lang="en-US" dirty="0"/>
              <a:t>Columbia U</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a:xfrm>
            <a:off x="8664259" y="4580735"/>
            <a:ext cx="2194560" cy="477247"/>
          </a:xfrm>
        </p:spPr>
        <p:txBody>
          <a:bodyPr/>
          <a:lstStyle/>
          <a:p>
            <a:r>
              <a:rPr lang="en-US" dirty="0"/>
              <a:t>W.W. Norton​</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8595679" y="5125672"/>
            <a:ext cx="2194560" cy="365125"/>
          </a:xfrm>
        </p:spPr>
        <p:txBody>
          <a:bodyPr/>
          <a:lstStyle/>
          <a:p>
            <a:r>
              <a:rPr lang="en-US" dirty="0"/>
              <a:t>Paperback cover</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z="1800" smtClean="0"/>
              <a:pPr/>
              <a:t>24</a:t>
            </a:fld>
            <a:endParaRPr lang="en-US" sz="1800" dirty="0"/>
          </a:p>
        </p:txBody>
      </p:sp>
      <p:pic>
        <p:nvPicPr>
          <p:cNvPr id="7" name="Picture Placeholder 6">
            <a:extLst>
              <a:ext uri="{FF2B5EF4-FFF2-40B4-BE49-F238E27FC236}">
                <a16:creationId xmlns:a16="http://schemas.microsoft.com/office/drawing/2014/main" id="{F1F2579E-D601-46CC-23C5-0C38301228D9}"/>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t="4131" b="4131"/>
          <a:stretch>
            <a:fillRect/>
          </a:stretch>
        </p:blipFill>
        <p:spPr>
          <a:xfrm>
            <a:off x="6553429" y="2464616"/>
            <a:ext cx="1618491" cy="1619739"/>
          </a:xfrm>
        </p:spPr>
      </p:pic>
      <p:pic>
        <p:nvPicPr>
          <p:cNvPr id="19" name="Picture Placeholder 18">
            <a:extLst>
              <a:ext uri="{FF2B5EF4-FFF2-40B4-BE49-F238E27FC236}">
                <a16:creationId xmlns:a16="http://schemas.microsoft.com/office/drawing/2014/main" id="{1D215438-D224-E723-01A3-291F42ED9F75}"/>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732839" y="1409701"/>
            <a:ext cx="2057400" cy="3171825"/>
          </a:xfrm>
        </p:spPr>
      </p:pic>
      <p:pic>
        <p:nvPicPr>
          <p:cNvPr id="35" name="Picture Placeholder 34">
            <a:extLst>
              <a:ext uri="{FF2B5EF4-FFF2-40B4-BE49-F238E27FC236}">
                <a16:creationId xmlns:a16="http://schemas.microsoft.com/office/drawing/2014/main" id="{27CAF6AA-1557-65D0-94DA-D964FE4E7E5D}"/>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a:xfrm>
            <a:off x="3836988" y="1471614"/>
            <a:ext cx="2057400" cy="3106737"/>
          </a:xfrm>
        </p:spPr>
      </p:pic>
      <p:pic>
        <p:nvPicPr>
          <p:cNvPr id="39" name="Picture Placeholder 38">
            <a:extLst>
              <a:ext uri="{FF2B5EF4-FFF2-40B4-BE49-F238E27FC236}">
                <a16:creationId xmlns:a16="http://schemas.microsoft.com/office/drawing/2014/main" id="{7A46BE4A-C17D-5C33-EA97-CA15B6B8A19A}"/>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t="-5374" r="-2099"/>
          <a:stretch/>
        </p:blipFill>
        <p:spPr>
          <a:xfrm>
            <a:off x="1506704" y="1318015"/>
            <a:ext cx="2057400" cy="2470151"/>
          </a:xfrm>
        </p:spPr>
      </p:pic>
    </p:spTree>
    <p:extLst>
      <p:ext uri="{BB962C8B-B14F-4D97-AF65-F5344CB8AC3E}">
        <p14:creationId xmlns:p14="http://schemas.microsoft.com/office/powerpoint/2010/main" val="2276839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501065" y="97735"/>
            <a:ext cx="11430000" cy="1325563"/>
          </a:xfrm>
        </p:spPr>
        <p:txBody>
          <a:bodyPr>
            <a:normAutofit/>
          </a:bodyPr>
          <a:lstStyle/>
          <a:p>
            <a:r>
              <a:rPr lang="en-US" sz="3200" i="1" dirty="0">
                <a:latin typeface="Baskerville Old Face" panose="02020602080505020303" pitchFamily="18" charset="77"/>
                <a:ea typeface="Baskerville" panose="02020502070401020303" pitchFamily="18" charset="0"/>
                <a:cs typeface="Calibri Light"/>
              </a:rPr>
              <a:t> Four Book Covers have Photographs</a:t>
            </a:r>
            <a:br>
              <a:rPr lang="en-US" sz="3200" i="1" dirty="0">
                <a:latin typeface="Baskerville Old Face" panose="02020602080505020303" pitchFamily="18" charset="77"/>
                <a:ea typeface="Baskerville" panose="02020502070401020303" pitchFamily="18" charset="0"/>
                <a:cs typeface="Calibri Light"/>
              </a:rPr>
            </a:br>
            <a:r>
              <a:rPr lang="en-US" sz="3200" i="1" dirty="0">
                <a:latin typeface="Baskerville Old Face" panose="02020602080505020303" pitchFamily="18" charset="77"/>
                <a:ea typeface="Baskerville" panose="02020502070401020303" pitchFamily="18" charset="0"/>
                <a:cs typeface="Calibri Light"/>
              </a:rPr>
              <a:t>of Elizabeth Robins</a:t>
            </a:r>
            <a:endParaRPr lang="en-US" sz="1800" i="1" dirty="0"/>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a:xfrm>
            <a:off x="1326131" y="4639427"/>
            <a:ext cx="2194560" cy="559200"/>
          </a:xfrm>
        </p:spPr>
        <p:txBody>
          <a:bodyPr/>
          <a:lstStyle/>
          <a:p>
            <a:r>
              <a:rPr lang="en-US" dirty="0"/>
              <a:t>University of Alaska Press</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a:xfrm>
            <a:off x="3768408" y="4770072"/>
            <a:ext cx="2384994" cy="355600"/>
          </a:xfrm>
        </p:spPr>
        <p:txBody>
          <a:bodyPr/>
          <a:lstStyle/>
          <a:p>
            <a:r>
              <a:rPr lang="en-US" dirty="0"/>
              <a:t>U. of Alabama Press​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a:xfrm>
            <a:off x="3768408" y="5125672"/>
            <a:ext cx="2194560" cy="365125"/>
          </a:xfrm>
        </p:spPr>
        <p:txBody>
          <a:bodyPr/>
          <a:lstStyle/>
          <a:p>
            <a:r>
              <a:rPr lang="en-US" dirty="0"/>
              <a:t>now in paper</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a:xfrm>
            <a:off x="6170137" y="4194453"/>
            <a:ext cx="2194560" cy="559199"/>
          </a:xfrm>
        </p:spPr>
        <p:txBody>
          <a:bodyPr/>
          <a:lstStyle/>
          <a:p>
            <a:r>
              <a:rPr lang="en-US" dirty="0"/>
              <a:t>Biography by</a:t>
            </a:r>
          </a:p>
          <a:p>
            <a:r>
              <a:rPr lang="en-US" dirty="0"/>
              <a:t>Angela John </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a:xfrm>
            <a:off x="6372477" y="5079032"/>
            <a:ext cx="2194560" cy="188123"/>
          </a:xfrm>
        </p:spPr>
        <p:txBody>
          <a:bodyPr/>
          <a:lstStyle/>
          <a:p>
            <a:r>
              <a:rPr lang="en-US" i="1" dirty="0"/>
              <a:t>Staging a Life</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a:xfrm>
            <a:off x="8664259" y="4580735"/>
            <a:ext cx="2194560" cy="477247"/>
          </a:xfrm>
        </p:spPr>
        <p:txBody>
          <a:bodyPr/>
          <a:lstStyle/>
          <a:p>
            <a:r>
              <a:rPr lang="en-US" dirty="0"/>
              <a:t>Leslie Hall​</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8595679" y="5125672"/>
            <a:ext cx="2194560" cy="365125"/>
          </a:xfrm>
        </p:spPr>
        <p:txBody>
          <a:bodyPr/>
          <a:lstStyle/>
          <a:p>
            <a:r>
              <a:rPr lang="en-US" dirty="0"/>
              <a:t>ER as Hedda Gabler</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z="2400" smtClean="0"/>
              <a:pPr/>
              <a:t>25</a:t>
            </a:fld>
            <a:endParaRPr lang="en-US" sz="2400" dirty="0"/>
          </a:p>
        </p:txBody>
      </p:sp>
      <p:pic>
        <p:nvPicPr>
          <p:cNvPr id="8" name="Picture Placeholder 7">
            <a:extLst>
              <a:ext uri="{FF2B5EF4-FFF2-40B4-BE49-F238E27FC236}">
                <a16:creationId xmlns:a16="http://schemas.microsoft.com/office/drawing/2014/main" id="{2B4379F8-F46B-D514-C2F1-CE533D7373EB}"/>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a:off x="1394711" y="1438235"/>
            <a:ext cx="2057400" cy="2058988"/>
          </a:xfrm>
          <a:prstGeom prst="rect">
            <a:avLst/>
          </a:prstGeom>
          <a:ln>
            <a:noFill/>
          </a:ln>
          <a:effectLst>
            <a:outerShdw blurRad="292100" dist="139700" dir="2700000" algn="tl" rotWithShape="0">
              <a:srgbClr val="333333">
                <a:alpha val="65000"/>
              </a:srgbClr>
            </a:outerShdw>
          </a:effectLst>
        </p:spPr>
      </p:pic>
      <p:pic>
        <p:nvPicPr>
          <p:cNvPr id="16" name="Picture Placeholder 15">
            <a:extLst>
              <a:ext uri="{FF2B5EF4-FFF2-40B4-BE49-F238E27FC236}">
                <a16:creationId xmlns:a16="http://schemas.microsoft.com/office/drawing/2014/main" id="{0BEBB740-E52A-EE24-E3F6-D43CD0A2E93E}"/>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3795759" y="1730433"/>
            <a:ext cx="2057400" cy="2809875"/>
          </a:xfrm>
          <a:prstGeom prst="rect">
            <a:avLst/>
          </a:prstGeom>
          <a:ln>
            <a:noFill/>
          </a:ln>
          <a:effectLst>
            <a:outerShdw blurRad="292100" dist="139700" dir="2700000" algn="tl" rotWithShape="0">
              <a:srgbClr val="333333">
                <a:alpha val="65000"/>
              </a:srgbClr>
            </a:outerShdw>
          </a:effectLst>
        </p:spPr>
      </p:pic>
      <p:pic>
        <p:nvPicPr>
          <p:cNvPr id="23" name="Picture Placeholder 22">
            <a:extLst>
              <a:ext uri="{FF2B5EF4-FFF2-40B4-BE49-F238E27FC236}">
                <a16:creationId xmlns:a16="http://schemas.microsoft.com/office/drawing/2014/main" id="{EAC207B9-5714-BCC8-49CA-4D23D1C5D84A}"/>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a:xfrm>
            <a:off x="6280150" y="1423988"/>
            <a:ext cx="2057400" cy="2660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Placeholder 37">
            <a:extLst>
              <a:ext uri="{FF2B5EF4-FFF2-40B4-BE49-F238E27FC236}">
                <a16:creationId xmlns:a16="http://schemas.microsoft.com/office/drawing/2014/main" id="{98C274FE-34D9-DB01-CB65-812D9CD400AD}"/>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8801419" y="1267115"/>
            <a:ext cx="2057400" cy="3279775"/>
          </a:xfrm>
          <a:prstGeom prst="rect">
            <a:avLst/>
          </a:prstGeom>
          <a:ln>
            <a:noFill/>
          </a:ln>
          <a:effectLst>
            <a:outerShdw blurRad="292100" dist="139700" dir="2700000" algn="tl" rotWithShape="0">
              <a:srgbClr val="333333">
                <a:alpha val="65000"/>
              </a:srgbClr>
            </a:outerShdw>
          </a:effectLst>
        </p:spPr>
      </p:pic>
      <p:sp>
        <p:nvSpPr>
          <p:cNvPr id="41" name="Text Placeholder 40">
            <a:extLst>
              <a:ext uri="{FF2B5EF4-FFF2-40B4-BE49-F238E27FC236}">
                <a16:creationId xmlns:a16="http://schemas.microsoft.com/office/drawing/2014/main" id="{36B96CC0-3C12-90D0-2A67-2FA57D7A1BCF}"/>
              </a:ext>
            </a:extLst>
          </p:cNvPr>
          <p:cNvSpPr>
            <a:spLocks noGrp="1"/>
          </p:cNvSpPr>
          <p:nvPr>
            <p:ph type="body" sz="quarter" idx="13"/>
          </p:nvPr>
        </p:nvSpPr>
        <p:spPr>
          <a:xfrm>
            <a:off x="1284221" y="4167877"/>
            <a:ext cx="2194560" cy="355600"/>
          </a:xfrm>
        </p:spPr>
        <p:txBody>
          <a:bodyPr/>
          <a:lstStyle/>
          <a:p>
            <a:r>
              <a:rPr lang="en-US" dirty="0"/>
              <a:t>Alaska Klondike</a:t>
            </a:r>
          </a:p>
          <a:p>
            <a:r>
              <a:rPr lang="en-US" dirty="0"/>
              <a:t>Diary, 1900</a:t>
            </a:r>
          </a:p>
        </p:txBody>
      </p:sp>
    </p:spTree>
    <p:extLst>
      <p:ext uri="{BB962C8B-B14F-4D97-AF65-F5344CB8AC3E}">
        <p14:creationId xmlns:p14="http://schemas.microsoft.com/office/powerpoint/2010/main" val="3935521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6618914" y="570453"/>
            <a:ext cx="5125673" cy="1283516"/>
          </a:xfrm>
        </p:spPr>
        <p:txBody>
          <a:bodyPr>
            <a:normAutofit/>
          </a:bodyPr>
          <a:lstStyle/>
          <a:p>
            <a:r>
              <a:rPr lang="en-US" sz="3200" dirty="0"/>
              <a:t>In many cases, the projects come to you.</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a:xfrm>
            <a:off x="478565" y="4610373"/>
            <a:ext cx="3332860" cy="1408175"/>
          </a:xfrm>
        </p:spPr>
        <p:txBody>
          <a:bodyPr>
            <a:normAutofit/>
          </a:bodyPr>
          <a:lstStyle/>
          <a:p>
            <a:r>
              <a:rPr lang="en-US" sz="2800" dirty="0"/>
              <a:t>Various obligations of being a principal biographer</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5014311" y="1712749"/>
            <a:ext cx="5065776" cy="448056"/>
          </a:xfrm>
        </p:spPr>
        <p:txBody>
          <a:bodyPr>
            <a:normAutofit fontScale="92500"/>
          </a:bodyPr>
          <a:lstStyle/>
          <a:p>
            <a:r>
              <a:rPr lang="en-US" b="1" dirty="0"/>
              <a:t>Papers I have Previously Presented at conferences: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199632" y="2299907"/>
            <a:ext cx="5065776" cy="1554480"/>
          </a:xfrm>
        </p:spPr>
        <p:txBody>
          <a:bodyPr>
            <a:noAutofit/>
          </a:bodyPr>
          <a:lstStyle/>
          <a:p>
            <a:r>
              <a:rPr lang="en-US" sz="1800" b="1" i="1" dirty="0"/>
              <a:t>Originally these were going to be a printed collection. Instead, I am submitting to Digital Commons, Faculty, Presentations. </a:t>
            </a:r>
            <a:endParaRPr lang="en-US" sz="1800" dirty="0"/>
          </a:p>
          <a:p>
            <a:r>
              <a:rPr lang="en-US" sz="1800" dirty="0"/>
              <a:t>Sometimes the conference theme shaped the work. </a:t>
            </a:r>
          </a:p>
          <a:p>
            <a:r>
              <a:rPr lang="en-US" sz="1800" dirty="0"/>
              <a:t>As with traditional research, pieces of the papers have sometimes been repurposed from my dissertation. </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5014311" y="4386345"/>
            <a:ext cx="5065776" cy="448056"/>
          </a:xfrm>
        </p:spPr>
        <p:txBody>
          <a:bodyPr>
            <a:normAutofit/>
          </a:bodyPr>
          <a:lstStyle/>
          <a:p>
            <a:r>
              <a:rPr lang="en-US" b="1" dirty="0"/>
              <a:t>My Work on the Robins Web:</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89612" y="4916116"/>
            <a:ext cx="5065776" cy="725030"/>
          </a:xfrm>
        </p:spPr>
        <p:txBody>
          <a:bodyPr>
            <a:normAutofit/>
          </a:bodyPr>
          <a:lstStyle/>
          <a:p>
            <a:r>
              <a:rPr lang="en-US" sz="1800" b="1" dirty="0">
                <a:solidFill>
                  <a:schemeClr val="tx1">
                    <a:lumMod val="95000"/>
                    <a:lumOff val="5000"/>
                  </a:schemeClr>
                </a:solidFill>
              </a:rPr>
              <a:t>Includes more public domain texts, more links</a:t>
            </a:r>
          </a:p>
          <a:p>
            <a:r>
              <a:rPr lang="en-US" sz="1800" b="1" dirty="0">
                <a:solidFill>
                  <a:schemeClr val="tx1">
                    <a:lumMod val="95000"/>
                    <a:lumOff val="5000"/>
                  </a:schemeClr>
                </a:solidFill>
              </a:rPr>
              <a:t>Updated bibliography</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a:xfrm>
            <a:off x="10324514" y="6466604"/>
            <a:ext cx="1867486" cy="365125"/>
          </a:xfrm>
        </p:spPr>
        <p:txBody>
          <a:bodyPr/>
          <a:lstStyle/>
          <a:p>
            <a:fld id="{294A09A9-5501-47C1-A89A-A340965A2BE2}" type="slidenum">
              <a:rPr lang="en-US" sz="1800" smtClean="0"/>
              <a:pPr/>
              <a:t>26</a:t>
            </a:fld>
            <a:endParaRPr lang="en-US" sz="1800" dirty="0"/>
          </a:p>
        </p:txBody>
      </p:sp>
      <p:sp>
        <p:nvSpPr>
          <p:cNvPr id="8" name="Text Placeholder 5">
            <a:extLst>
              <a:ext uri="{FF2B5EF4-FFF2-40B4-BE49-F238E27FC236}">
                <a16:creationId xmlns:a16="http://schemas.microsoft.com/office/drawing/2014/main" id="{38E76AF2-865D-D6CC-0F09-504129963B36}"/>
              </a:ext>
            </a:extLst>
          </p:cNvPr>
          <p:cNvSpPr txBox="1">
            <a:spLocks/>
          </p:cNvSpPr>
          <p:nvPr/>
        </p:nvSpPr>
        <p:spPr>
          <a:xfrm>
            <a:off x="5014310" y="5582134"/>
            <a:ext cx="6341077" cy="725029"/>
          </a:xfrm>
          <a:prstGeom prst="rect">
            <a:avLst/>
          </a:prstGeom>
        </p:spPr>
        <p:txBody>
          <a:bodyPr vert="horz" lIns="91440" tIns="45720" rIns="91440" bIns="45720" rtlCol="0" anchor="b">
            <a:normAutofit/>
          </a:bodyPr>
          <a:lstStyle>
            <a:lvl1pPr marL="0" indent="0" algn="l" defTabSz="914377" rtl="0" eaLnBrk="1" latinLnBrk="0" hangingPunct="1">
              <a:lnSpc>
                <a:spcPct val="90000"/>
              </a:lnSpc>
              <a:spcBef>
                <a:spcPts val="1000"/>
              </a:spcBef>
              <a:buClr>
                <a:srgbClr val="73292A"/>
              </a:buClr>
              <a:buFont typeface="Arial" panose="020B0604020202020204" pitchFamily="34" charset="0"/>
              <a:buNone/>
              <a:defRPr sz="2000" b="0" kern="1200">
                <a:solidFill>
                  <a:schemeClr val="accent3"/>
                </a:solidFill>
                <a:latin typeface="+mj-lt"/>
                <a:ea typeface="+mn-ea"/>
                <a:cs typeface="+mn-cs"/>
              </a:defRPr>
            </a:lvl1pPr>
            <a:lvl2pPr marL="457189" indent="0" algn="l" defTabSz="914377" rtl="0" eaLnBrk="1" latinLnBrk="0" hangingPunct="1">
              <a:lnSpc>
                <a:spcPct val="90000"/>
              </a:lnSpc>
              <a:spcBef>
                <a:spcPts val="500"/>
              </a:spcBef>
              <a:buClr>
                <a:srgbClr val="73292A"/>
              </a:buClr>
              <a:buFont typeface="Arial" panose="020B0604020202020204" pitchFamily="34" charset="0"/>
              <a:buNone/>
              <a:defRPr sz="2000" b="1" kern="1200">
                <a:solidFill>
                  <a:schemeClr val="accent3"/>
                </a:solidFill>
                <a:latin typeface="+mn-lt"/>
                <a:ea typeface="+mn-ea"/>
                <a:cs typeface="+mn-cs"/>
              </a:defRPr>
            </a:lvl2pPr>
            <a:lvl3pPr marL="914377" indent="0" algn="l" defTabSz="914377" rtl="0" eaLnBrk="1" latinLnBrk="0" hangingPunct="1">
              <a:lnSpc>
                <a:spcPct val="90000"/>
              </a:lnSpc>
              <a:spcBef>
                <a:spcPts val="500"/>
              </a:spcBef>
              <a:buClr>
                <a:srgbClr val="73292A"/>
              </a:buClr>
              <a:buFont typeface="Arial" panose="020B0604020202020204" pitchFamily="34" charset="0"/>
              <a:buNone/>
              <a:defRPr sz="1800" b="1" kern="1200">
                <a:solidFill>
                  <a:schemeClr val="accent3"/>
                </a:solidFill>
                <a:latin typeface="+mn-lt"/>
                <a:ea typeface="+mn-ea"/>
                <a:cs typeface="+mn-cs"/>
              </a:defRPr>
            </a:lvl3pPr>
            <a:lvl4pPr marL="1371566" indent="0" algn="l" defTabSz="914377" rtl="0" eaLnBrk="1" latinLnBrk="0" hangingPunct="1">
              <a:lnSpc>
                <a:spcPct val="90000"/>
              </a:lnSpc>
              <a:spcBef>
                <a:spcPts val="500"/>
              </a:spcBef>
              <a:buClr>
                <a:srgbClr val="73292A"/>
              </a:buClr>
              <a:buFont typeface="Arial" panose="020B0604020202020204" pitchFamily="34" charset="0"/>
              <a:buNone/>
              <a:defRPr sz="1600" b="1" kern="1200">
                <a:solidFill>
                  <a:schemeClr val="accent3"/>
                </a:solidFill>
                <a:latin typeface="+mn-lt"/>
                <a:ea typeface="+mn-ea"/>
                <a:cs typeface="+mn-cs"/>
              </a:defRPr>
            </a:lvl4pPr>
            <a:lvl5pPr marL="1828754" indent="0" algn="l" defTabSz="914377" rtl="0" eaLnBrk="1" latinLnBrk="0" hangingPunct="1">
              <a:lnSpc>
                <a:spcPct val="90000"/>
              </a:lnSpc>
              <a:spcBef>
                <a:spcPts val="500"/>
              </a:spcBef>
              <a:buClr>
                <a:srgbClr val="73292A"/>
              </a:buClr>
              <a:buFont typeface="Arial" panose="020B0604020202020204" pitchFamily="34" charset="0"/>
              <a:buNone/>
              <a:defRPr sz="1600" b="1" kern="1200">
                <a:solidFill>
                  <a:schemeClr val="accent3"/>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dirty="0"/>
              <a:t>Invitation to participate in anthologies, and a podcast series:</a:t>
            </a:r>
          </a:p>
        </p:txBody>
      </p:sp>
    </p:spTree>
    <p:extLst>
      <p:ext uri="{BB962C8B-B14F-4D97-AF65-F5344CB8AC3E}">
        <p14:creationId xmlns:p14="http://schemas.microsoft.com/office/powerpoint/2010/main" val="428901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908432" y="172306"/>
            <a:ext cx="5836156" cy="1681663"/>
          </a:xfrm>
        </p:spPr>
        <p:txBody>
          <a:bodyPr>
            <a:normAutofit/>
          </a:bodyPr>
          <a:lstStyle/>
          <a:p>
            <a:r>
              <a:rPr lang="en-US" sz="3200" dirty="0"/>
              <a:t>My original plays and directing and/or dramaturgy experiments.</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a:xfrm>
            <a:off x="478565" y="4610373"/>
            <a:ext cx="3332860" cy="1408175"/>
          </a:xfrm>
        </p:spPr>
        <p:txBody>
          <a:bodyPr>
            <a:normAutofit fontScale="92500"/>
          </a:bodyPr>
          <a:lstStyle/>
          <a:p>
            <a:r>
              <a:rPr lang="en-US" sz="2800" dirty="0">
                <a:solidFill>
                  <a:schemeClr val="accent3">
                    <a:lumMod val="60000"/>
                    <a:lumOff val="40000"/>
                  </a:schemeClr>
                </a:solidFill>
              </a:rPr>
              <a:t>Earlier Feminist biography experiments by Joanne E. Gates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5037757" y="1921088"/>
            <a:ext cx="5065776" cy="448056"/>
          </a:xfrm>
        </p:spPr>
        <p:txBody>
          <a:bodyPr/>
          <a:lstStyle/>
          <a:p>
            <a:r>
              <a:rPr lang="en-US" b="1" dirty="0"/>
              <a:t>Adapted:</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508242" y="2050798"/>
            <a:ext cx="5065776" cy="2582160"/>
          </a:xfrm>
        </p:spPr>
        <p:txBody>
          <a:bodyPr>
            <a:noAutofit/>
          </a:bodyPr>
          <a:lstStyle/>
          <a:p>
            <a:r>
              <a:rPr lang="en-US" sz="1800" b="1" i="1" dirty="0"/>
              <a:t>The Belle of Amherst </a:t>
            </a:r>
            <a:r>
              <a:rPr lang="en-US" sz="1800" dirty="0"/>
              <a:t>(Emily Dickinson one-woman show) to class performance at Belvoir Terrace Fine Arts Center. </a:t>
            </a:r>
          </a:p>
          <a:p>
            <a:r>
              <a:rPr lang="en-US" sz="1800" dirty="0"/>
              <a:t>Also at Belvoir, a different all-female class performed sections of Joan Baez’s </a:t>
            </a:r>
            <a:r>
              <a:rPr lang="en-US" sz="1800" b="1" i="1" dirty="0"/>
              <a:t>Daybreak</a:t>
            </a:r>
            <a:r>
              <a:rPr lang="en-US" sz="1800" i="1" dirty="0"/>
              <a:t>, </a:t>
            </a:r>
            <a:r>
              <a:rPr lang="en-US" sz="1800" dirty="0"/>
              <a:t>interspersed with her music. </a:t>
            </a:r>
          </a:p>
          <a:p>
            <a:r>
              <a:rPr lang="en-US" sz="1800" dirty="0"/>
              <a:t>At U Mass Amherst, a staged reading of Virginia Woolf’s </a:t>
            </a:r>
            <a:r>
              <a:rPr lang="en-US" sz="1800" i="1" dirty="0"/>
              <a:t>The Waves. (</a:t>
            </a:r>
            <a:r>
              <a:rPr lang="en-US" sz="1800" dirty="0"/>
              <a:t>Sarah Ruhl’s </a:t>
            </a:r>
            <a:r>
              <a:rPr lang="en-US" sz="1800" i="1" dirty="0"/>
              <a:t>Orlando </a:t>
            </a:r>
            <a:r>
              <a:rPr lang="en-US" sz="1800" dirty="0"/>
              <a:t>is upcoming</a:t>
            </a:r>
            <a:r>
              <a:rPr lang="en-US" sz="1800" i="1" dirty="0"/>
              <a:t>.)</a:t>
            </a:r>
            <a:endParaRPr lang="en-US" sz="1800"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5099253" y="4552304"/>
            <a:ext cx="5065776" cy="448056"/>
          </a:xfrm>
        </p:spPr>
        <p:txBody>
          <a:bodyPr>
            <a:normAutofit/>
          </a:bodyPr>
          <a:lstStyle/>
          <a:p>
            <a:r>
              <a:rPr lang="en-US" b="1" dirty="0"/>
              <a:t>Authored:</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327184" y="4829787"/>
            <a:ext cx="5125673" cy="1681663"/>
          </a:xfrm>
        </p:spPr>
        <p:txBody>
          <a:bodyPr>
            <a:normAutofit/>
          </a:bodyPr>
          <a:lstStyle/>
          <a:p>
            <a:r>
              <a:rPr lang="en-US" sz="1800" b="1" dirty="0">
                <a:solidFill>
                  <a:schemeClr val="tx1">
                    <a:lumMod val="95000"/>
                    <a:lumOff val="5000"/>
                  </a:schemeClr>
                </a:solidFill>
              </a:rPr>
              <a:t>Aphra </a:t>
            </a:r>
            <a:r>
              <a:rPr lang="en-US" sz="1800" b="1" dirty="0" err="1">
                <a:solidFill>
                  <a:schemeClr val="tx1">
                    <a:lumMod val="95000"/>
                    <a:lumOff val="5000"/>
                  </a:schemeClr>
                </a:solidFill>
              </a:rPr>
              <a:t>Behn</a:t>
            </a:r>
            <a:endParaRPr lang="en-US" sz="1800" b="1" dirty="0">
              <a:solidFill>
                <a:schemeClr val="tx1">
                  <a:lumMod val="95000"/>
                  <a:lumOff val="5000"/>
                </a:schemeClr>
              </a:solidFill>
            </a:endParaRPr>
          </a:p>
          <a:p>
            <a:r>
              <a:rPr lang="en-US" sz="1800" b="1" dirty="0">
                <a:solidFill>
                  <a:schemeClr val="tx1">
                    <a:lumMod val="95000"/>
                    <a:lumOff val="5000"/>
                  </a:schemeClr>
                </a:solidFill>
              </a:rPr>
              <a:t>Beatrix Potter</a:t>
            </a:r>
          </a:p>
          <a:p>
            <a:r>
              <a:rPr lang="en-US" sz="1800" b="1" dirty="0">
                <a:solidFill>
                  <a:schemeClr val="tx1">
                    <a:lumMod val="95000"/>
                    <a:lumOff val="5000"/>
                  </a:schemeClr>
                </a:solidFill>
              </a:rPr>
              <a:t>Fanny Kemble</a:t>
            </a:r>
          </a:p>
          <a:p>
            <a:r>
              <a:rPr lang="en-US" sz="1800" b="1" dirty="0">
                <a:solidFill>
                  <a:schemeClr val="tx1">
                    <a:lumMod val="95000"/>
                    <a:lumOff val="5000"/>
                  </a:schemeClr>
                </a:solidFill>
              </a:rPr>
              <a:t>Hedda and Hilda and I</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z="1800" smtClean="0"/>
              <a:pPr/>
              <a:t>27</a:t>
            </a:fld>
            <a:endParaRPr lang="en-US" sz="1800" dirty="0"/>
          </a:p>
        </p:txBody>
      </p:sp>
    </p:spTree>
    <p:extLst>
      <p:ext uri="{BB962C8B-B14F-4D97-AF65-F5344CB8AC3E}">
        <p14:creationId xmlns:p14="http://schemas.microsoft.com/office/powerpoint/2010/main" val="2985610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908432" y="172306"/>
            <a:ext cx="5836156" cy="1681663"/>
          </a:xfrm>
        </p:spPr>
        <p:txBody>
          <a:bodyPr>
            <a:normAutofit/>
          </a:bodyPr>
          <a:lstStyle/>
          <a:p>
            <a:r>
              <a:rPr lang="en-US" sz="3200" dirty="0"/>
              <a:t>My poetic chapbook, </a:t>
            </a:r>
            <a:br>
              <a:rPr lang="en-US" sz="3200" dirty="0"/>
            </a:br>
            <a:r>
              <a:rPr lang="en-US" sz="3200" b="1" dirty="0"/>
              <a:t>Menopause: It’s Not Just Me</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a:xfrm>
            <a:off x="478565" y="4610373"/>
            <a:ext cx="3332860" cy="1408175"/>
          </a:xfrm>
        </p:spPr>
        <p:txBody>
          <a:bodyPr>
            <a:normAutofit/>
          </a:bodyPr>
          <a:lstStyle/>
          <a:p>
            <a:r>
              <a:rPr lang="en-US" sz="2800" dirty="0">
                <a:solidFill>
                  <a:schemeClr val="accent3">
                    <a:lumMod val="60000"/>
                    <a:lumOff val="40000"/>
                  </a:schemeClr>
                </a:solidFill>
              </a:rPr>
              <a:t>Feminist biography experiments</a:t>
            </a:r>
          </a:p>
          <a:p>
            <a:r>
              <a:rPr lang="en-US" sz="2800" dirty="0">
                <a:solidFill>
                  <a:schemeClr val="accent3">
                    <a:lumMod val="60000"/>
                    <a:lumOff val="40000"/>
                  </a:schemeClr>
                </a:solidFill>
              </a:rPr>
              <a:t>(assorted poems)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5037757" y="1744394"/>
            <a:ext cx="5977246" cy="624750"/>
          </a:xfrm>
        </p:spPr>
        <p:txBody>
          <a:bodyPr>
            <a:normAutofit/>
          </a:bodyPr>
          <a:lstStyle/>
          <a:p>
            <a:r>
              <a:rPr lang="en-US" b="1" dirty="0"/>
              <a:t>From experiments with the Scribblers Writing Group</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327184" y="2489981"/>
            <a:ext cx="4938224" cy="1681663"/>
          </a:xfrm>
        </p:spPr>
        <p:txBody>
          <a:bodyPr>
            <a:noAutofit/>
          </a:bodyPr>
          <a:lstStyle/>
          <a:p>
            <a:r>
              <a:rPr lang="en-US" sz="1800" dirty="0"/>
              <a:t>Profiled well-known women from literature, history, culture, the arts –at a certain moment in life.</a:t>
            </a:r>
          </a:p>
          <a:p>
            <a:r>
              <a:rPr lang="en-US" sz="1800" dirty="0"/>
              <a:t>Some poems were submitted to contests, including poetry journals and Alabama Poets Association</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5164367" y="4343033"/>
            <a:ext cx="5065776" cy="448056"/>
          </a:xfrm>
        </p:spPr>
        <p:txBody>
          <a:bodyPr>
            <a:normAutofit/>
          </a:bodyPr>
          <a:lstStyle/>
          <a:p>
            <a:r>
              <a:rPr lang="en-US" b="1" dirty="0"/>
              <a:t>Features: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69743" y="4772539"/>
            <a:ext cx="5125673" cy="2212066"/>
          </a:xfrm>
        </p:spPr>
        <p:txBody>
          <a:bodyPr>
            <a:normAutofit/>
          </a:bodyPr>
          <a:lstStyle/>
          <a:p>
            <a:r>
              <a:rPr lang="en-US" sz="1800" b="1" dirty="0">
                <a:solidFill>
                  <a:schemeClr val="tx1">
                    <a:lumMod val="95000"/>
                    <a:lumOff val="5000"/>
                  </a:schemeClr>
                </a:solidFill>
              </a:rPr>
              <a:t>Dale Evans</a:t>
            </a:r>
          </a:p>
          <a:p>
            <a:r>
              <a:rPr lang="en-US" sz="1800" b="1" dirty="0">
                <a:solidFill>
                  <a:schemeClr val="tx1">
                    <a:lumMod val="95000"/>
                    <a:lumOff val="5000"/>
                  </a:schemeClr>
                </a:solidFill>
              </a:rPr>
              <a:t>Georgia O’Keeffe</a:t>
            </a:r>
          </a:p>
          <a:p>
            <a:r>
              <a:rPr lang="en-US" sz="1800" b="1" dirty="0">
                <a:solidFill>
                  <a:schemeClr val="tx1">
                    <a:lumMod val="95000"/>
                    <a:lumOff val="5000"/>
                  </a:schemeClr>
                </a:solidFill>
              </a:rPr>
              <a:t>Isabella Stewart Gardner</a:t>
            </a:r>
          </a:p>
          <a:p>
            <a:r>
              <a:rPr lang="en-US" sz="1800" b="1" dirty="0">
                <a:solidFill>
                  <a:schemeClr val="tx1">
                    <a:lumMod val="95000"/>
                    <a:lumOff val="5000"/>
                  </a:schemeClr>
                </a:solidFill>
              </a:rPr>
              <a:t>Lavinia Dickinson</a:t>
            </a:r>
          </a:p>
          <a:p>
            <a:r>
              <a:rPr lang="en-US" sz="1800" b="1" dirty="0">
                <a:solidFill>
                  <a:schemeClr val="tx1">
                    <a:lumMod val="95000"/>
                    <a:lumOff val="5000"/>
                  </a:schemeClr>
                </a:solidFill>
              </a:rPr>
              <a:t>Carrie A. </a:t>
            </a:r>
            <a:r>
              <a:rPr lang="en-US" sz="2000" b="1" dirty="0">
                <a:solidFill>
                  <a:schemeClr val="tx1">
                    <a:lumMod val="95000"/>
                    <a:lumOff val="5000"/>
                  </a:schemeClr>
                </a:solidFill>
              </a:rPr>
              <a:t>Nation</a:t>
            </a:r>
            <a:r>
              <a:rPr lang="en-US" b="1" dirty="0">
                <a:solidFill>
                  <a:schemeClr val="tx1">
                    <a:lumMod val="95000"/>
                    <a:lumOff val="5000"/>
                  </a:schemeClr>
                </a:solidFill>
              </a:rPr>
              <a:t> and her resemblance to “Grumpy Cat” </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z="1800" smtClean="0"/>
              <a:pPr/>
              <a:t>28</a:t>
            </a:fld>
            <a:endParaRPr lang="en-US" sz="1800" dirty="0"/>
          </a:p>
        </p:txBody>
      </p:sp>
    </p:spTree>
    <p:extLst>
      <p:ext uri="{BB962C8B-B14F-4D97-AF65-F5344CB8AC3E}">
        <p14:creationId xmlns:p14="http://schemas.microsoft.com/office/powerpoint/2010/main" val="3501738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a:xfrm>
            <a:off x="1645920" y="715591"/>
            <a:ext cx="8846820" cy="776290"/>
          </a:xfrm>
        </p:spPr>
        <p:txBody>
          <a:bodyPr>
            <a:normAutofit/>
          </a:bodyPr>
          <a:lstStyle/>
          <a:p>
            <a:r>
              <a:rPr lang="en-US" dirty="0"/>
              <a:t>Placing Elizabeth Robins</a:t>
            </a:r>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1"/>
          </p:nvPr>
        </p:nvSpPr>
        <p:spPr>
          <a:xfrm>
            <a:off x="1088136" y="1784236"/>
            <a:ext cx="3200400" cy="427797"/>
          </a:xfrm>
        </p:spPr>
        <p:txBody>
          <a:bodyPr>
            <a:normAutofit/>
          </a:bodyPr>
          <a:lstStyle/>
          <a:p>
            <a:r>
              <a:rPr lang="en-US" b="1" dirty="0"/>
              <a:t>The theatre world</a:t>
            </a:r>
          </a:p>
        </p:txBody>
      </p:sp>
      <p:sp>
        <p:nvSpPr>
          <p:cNvPr id="4" name="Content Placeholder 3">
            <a:extLst>
              <a:ext uri="{FF2B5EF4-FFF2-40B4-BE49-F238E27FC236}">
                <a16:creationId xmlns:a16="http://schemas.microsoft.com/office/drawing/2014/main" id="{E336DC79-3EA6-7325-3D0B-C041B850142A}"/>
              </a:ext>
            </a:extLst>
          </p:cNvPr>
          <p:cNvSpPr>
            <a:spLocks noGrp="1"/>
          </p:cNvSpPr>
          <p:nvPr>
            <p:ph sz="half" idx="2"/>
          </p:nvPr>
        </p:nvSpPr>
        <p:spPr>
          <a:xfrm>
            <a:off x="1082040" y="2321631"/>
            <a:ext cx="3200400" cy="3527629"/>
          </a:xfrm>
        </p:spPr>
        <p:txBody>
          <a:bodyPr>
            <a:normAutofit fontScale="92500" lnSpcReduction="10000"/>
          </a:bodyPr>
          <a:lstStyle/>
          <a:p>
            <a:r>
              <a:rPr lang="en-US" b="1" dirty="0">
                <a:latin typeface="Gill Sans Nova Light" panose="020B0302020104020203" pitchFamily="34" charset="0"/>
                <a:ea typeface="+mn-lt"/>
                <a:cs typeface="Gill Sans Light" panose="020B0302020104020203" pitchFamily="34" charset="-79"/>
              </a:rPr>
              <a:t>American career: James O’Neill, Edwin Booth, Boston Museum</a:t>
            </a:r>
          </a:p>
          <a:p>
            <a:r>
              <a:rPr lang="en-US" b="1" dirty="0">
                <a:latin typeface="Gill Sans Nova Light" panose="020B0302020104020203" pitchFamily="34" charset="0"/>
                <a:ea typeface="+mn-lt"/>
                <a:cs typeface="Gill Sans Light" panose="020B0302020104020203" pitchFamily="34" charset="-79"/>
              </a:rPr>
              <a:t>Ibsen performances: First Hedda, Hilda, </a:t>
            </a:r>
            <a:r>
              <a:rPr lang="en-US" b="1" dirty="0" err="1">
                <a:latin typeface="Gill Sans Nova Light" panose="020B0302020104020203" pitchFamily="34" charset="0"/>
                <a:ea typeface="+mn-lt"/>
                <a:cs typeface="Gill Sans Light" panose="020B0302020104020203" pitchFamily="34" charset="-79"/>
              </a:rPr>
              <a:t>Asta</a:t>
            </a:r>
            <a:r>
              <a:rPr lang="en-US" b="1" dirty="0">
                <a:latin typeface="Gill Sans Nova Light" panose="020B0302020104020203" pitchFamily="34" charset="0"/>
                <a:ea typeface="+mn-lt"/>
                <a:cs typeface="Gill Sans Light" panose="020B0302020104020203" pitchFamily="34" charset="-79"/>
              </a:rPr>
              <a:t>, Ella. </a:t>
            </a:r>
          </a:p>
          <a:p>
            <a:r>
              <a:rPr lang="en-US" b="1" dirty="0">
                <a:latin typeface="Gill Sans Nova Light" panose="020B0302020104020203" pitchFamily="34" charset="0"/>
                <a:ea typeface="+mn-lt"/>
                <a:cs typeface="Gill Sans Light" panose="020B0302020104020203" pitchFamily="34" charset="-79"/>
              </a:rPr>
              <a:t>Bernard Shaw, Oscar Wilde. Mrs. Patrick Campbell, Archer. </a:t>
            </a:r>
          </a:p>
          <a:p>
            <a:r>
              <a:rPr lang="en-US" b="1" dirty="0">
                <a:latin typeface="Gill Sans Nova Light" panose="020B0302020104020203" pitchFamily="34" charset="0"/>
                <a:ea typeface="+mn-lt"/>
                <a:cs typeface="Gill Sans Light" panose="020B0302020104020203" pitchFamily="34" charset="-79"/>
              </a:rPr>
              <a:t>Promoted National Theatre</a:t>
            </a:r>
          </a:p>
          <a:p>
            <a:r>
              <a:rPr lang="en-US" b="1" dirty="0">
                <a:latin typeface="Gill Sans Nova Light" panose="020B0302020104020203" pitchFamily="34" charset="0"/>
                <a:ea typeface="+mn-lt"/>
                <a:cs typeface="Gill Sans Light" panose="020B0302020104020203" pitchFamily="34" charset="-79"/>
              </a:rPr>
              <a:t>Wrote plays including </a:t>
            </a:r>
            <a:r>
              <a:rPr lang="en-US" b="1" i="1" dirty="0">
                <a:latin typeface="Gill Sans Nova Light" panose="020B0302020104020203" pitchFamily="34" charset="0"/>
                <a:ea typeface="+mn-lt"/>
                <a:cs typeface="Gill Sans Light" panose="020B0302020104020203" pitchFamily="34" charset="-79"/>
              </a:rPr>
              <a:t>Votes for Women, </a:t>
            </a:r>
            <a:r>
              <a:rPr lang="en-US" b="1" dirty="0">
                <a:latin typeface="Gill Sans Nova Light" panose="020B0302020104020203" pitchFamily="34" charset="0"/>
                <a:ea typeface="+mn-lt"/>
                <a:cs typeface="Gill Sans Light" panose="020B0302020104020203" pitchFamily="34" charset="-79"/>
              </a:rPr>
              <a:t>the newly published </a:t>
            </a:r>
            <a:r>
              <a:rPr lang="en-US" b="1" i="1" dirty="0">
                <a:latin typeface="Gill Sans Nova Light" panose="020B0302020104020203" pitchFamily="34" charset="0"/>
                <a:ea typeface="+mn-lt"/>
                <a:cs typeface="Gill Sans Light" panose="020B0302020104020203" pitchFamily="34" charset="-79"/>
              </a:rPr>
              <a:t>My Little Sister.</a:t>
            </a:r>
            <a:r>
              <a:rPr lang="en-US" dirty="0">
                <a:latin typeface="Gill Sans Nova Light" panose="020B0302020104020203" pitchFamily="34" charset="0"/>
                <a:ea typeface="+mn-lt"/>
                <a:cs typeface="Gill Sans Light" panose="020B0302020104020203" pitchFamily="34" charset="-79"/>
              </a:rPr>
              <a:t> </a:t>
            </a:r>
          </a:p>
          <a:p>
            <a:r>
              <a:rPr lang="en-US" dirty="0">
                <a:latin typeface="Gill Sans Nova Light" panose="020B0302020104020203" pitchFamily="34" charset="0"/>
                <a:ea typeface="+mn-lt"/>
                <a:cs typeface="Gill Sans Light" panose="020B0302020104020203" pitchFamily="34" charset="-79"/>
              </a:rPr>
              <a:t>Autobiographical </a:t>
            </a:r>
            <a:r>
              <a:rPr lang="en-US" dirty="0" err="1">
                <a:latin typeface="Gill Sans Nova Light" panose="020B0302020104020203" pitchFamily="34" charset="0"/>
                <a:ea typeface="+mn-lt"/>
                <a:cs typeface="Gill Sans Light" panose="020B0302020104020203" pitchFamily="34" charset="-79"/>
              </a:rPr>
              <a:t>reminiscenses</a:t>
            </a:r>
            <a:r>
              <a:rPr lang="en-US" dirty="0">
                <a:latin typeface="Gill Sans Nova Light" panose="020B0302020104020203" pitchFamily="34" charset="0"/>
                <a:ea typeface="+mn-lt"/>
                <a:cs typeface="Gill Sans Light" panose="020B0302020104020203" pitchFamily="34" charset="-79"/>
              </a:rPr>
              <a:t> include </a:t>
            </a:r>
            <a:r>
              <a:rPr lang="en-US" i="1" dirty="0">
                <a:latin typeface="Gill Sans Nova Light" panose="020B0302020104020203" pitchFamily="34" charset="0"/>
                <a:ea typeface="+mn-lt"/>
                <a:cs typeface="Gill Sans Light" panose="020B0302020104020203" pitchFamily="34" charset="-79"/>
              </a:rPr>
              <a:t>Ibsen and the Actress, Theatre and Friendship </a:t>
            </a:r>
            <a:r>
              <a:rPr lang="en-US" b="1" dirty="0">
                <a:latin typeface="Gill Sans Nova Light" panose="020B0302020104020203" pitchFamily="34" charset="0"/>
                <a:ea typeface="+mn-lt"/>
                <a:cs typeface="Gill Sans Light" panose="020B0302020104020203" pitchFamily="34" charset="-79"/>
              </a:rPr>
              <a:t>(with Henry James), </a:t>
            </a:r>
            <a:r>
              <a:rPr lang="en-US" i="1" dirty="0">
                <a:latin typeface="Gill Sans Nova Light" panose="020B0302020104020203" pitchFamily="34" charset="0"/>
                <a:ea typeface="+mn-lt"/>
                <a:cs typeface="Gill Sans Light" panose="020B0302020104020203" pitchFamily="34" charset="-79"/>
              </a:rPr>
              <a:t>Both Sides of the Curtain</a:t>
            </a:r>
          </a:p>
        </p:txBody>
      </p:sp>
      <p:sp>
        <p:nvSpPr>
          <p:cNvPr id="5" name="Text Placeholder 4">
            <a:extLst>
              <a:ext uri="{FF2B5EF4-FFF2-40B4-BE49-F238E27FC236}">
                <a16:creationId xmlns:a16="http://schemas.microsoft.com/office/drawing/2014/main" id="{8FD645B0-0A7B-7091-C8D6-E7D27FA25E51}"/>
              </a:ext>
            </a:extLst>
          </p:cNvPr>
          <p:cNvSpPr>
            <a:spLocks noGrp="1"/>
          </p:cNvSpPr>
          <p:nvPr>
            <p:ph type="body" sz="quarter" idx="3"/>
          </p:nvPr>
        </p:nvSpPr>
        <p:spPr/>
        <p:txBody>
          <a:bodyPr>
            <a:normAutofit/>
          </a:bodyPr>
          <a:lstStyle/>
          <a:p>
            <a:r>
              <a:rPr lang="en-US" b="1" dirty="0">
                <a:latin typeface="Baskerville Old Face" panose="02020602080505020303" pitchFamily="18" charset="77"/>
                <a:ea typeface="Baskerville" panose="02020502070401020303" pitchFamily="18" charset="0"/>
              </a:rPr>
              <a:t>Women’s Suffrage</a:t>
            </a:r>
          </a:p>
        </p:txBody>
      </p:sp>
      <p:sp>
        <p:nvSpPr>
          <p:cNvPr id="6" name="Content Placeholder 5">
            <a:extLst>
              <a:ext uri="{FF2B5EF4-FFF2-40B4-BE49-F238E27FC236}">
                <a16:creationId xmlns:a16="http://schemas.microsoft.com/office/drawing/2014/main" id="{3C7B8494-23AF-BB4F-382C-D2B07675EBB6}"/>
              </a:ext>
            </a:extLst>
          </p:cNvPr>
          <p:cNvSpPr>
            <a:spLocks noGrp="1"/>
          </p:cNvSpPr>
          <p:nvPr>
            <p:ph sz="quarter" idx="4"/>
          </p:nvPr>
        </p:nvSpPr>
        <p:spPr>
          <a:xfrm>
            <a:off x="4469130" y="2813345"/>
            <a:ext cx="3200400" cy="2829147"/>
          </a:xfrm>
        </p:spPr>
        <p:txBody>
          <a:bodyPr>
            <a:normAutofit fontScale="92500" lnSpcReduction="10000"/>
          </a:bodyPr>
          <a:lstStyle/>
          <a:p>
            <a:r>
              <a:rPr lang="en-US" b="1" dirty="0" err="1">
                <a:latin typeface="Gill Sans Nova Light" panose="020B0302020104020203" pitchFamily="34" charset="0"/>
                <a:ea typeface="+mn-lt"/>
                <a:cs typeface="Gill Sans Light" panose="020B0302020104020203" pitchFamily="34" charset="-79"/>
              </a:rPr>
              <a:t>Pethick</a:t>
            </a:r>
            <a:r>
              <a:rPr lang="en-US" b="1" dirty="0">
                <a:latin typeface="Gill Sans Nova Light" panose="020B0302020104020203" pitchFamily="34" charset="0"/>
                <a:ea typeface="+mn-lt"/>
                <a:cs typeface="Gill Sans Light" panose="020B0302020104020203" pitchFamily="34" charset="-79"/>
              </a:rPr>
              <a:t>-Lawrences, the </a:t>
            </a:r>
            <a:r>
              <a:rPr lang="en-US" b="1" dirty="0" err="1">
                <a:latin typeface="Gill Sans Nova Light" panose="020B0302020104020203" pitchFamily="34" charset="0"/>
                <a:ea typeface="+mn-lt"/>
                <a:cs typeface="Gill Sans Light" panose="020B0302020104020203" pitchFamily="34" charset="-79"/>
              </a:rPr>
              <a:t>Pankhursts</a:t>
            </a:r>
            <a:r>
              <a:rPr lang="en-US" b="1" dirty="0">
                <a:latin typeface="Gill Sans Nova Light" panose="020B0302020104020203" pitchFamily="34" charset="0"/>
                <a:ea typeface="+mn-lt"/>
                <a:cs typeface="Gill Sans Light" panose="020B0302020104020203" pitchFamily="34" charset="-79"/>
              </a:rPr>
              <a:t>. </a:t>
            </a:r>
          </a:p>
          <a:p>
            <a:r>
              <a:rPr lang="en-US" b="1" dirty="0">
                <a:latin typeface="Gill Sans Nova Light" panose="020B0302020104020203" pitchFamily="34" charset="0"/>
                <a:ea typeface="+mn-lt"/>
                <a:cs typeface="Gill Sans Light" panose="020B0302020104020203" pitchFamily="34" charset="-79"/>
              </a:rPr>
              <a:t>Lady Constance Lytton.  </a:t>
            </a:r>
          </a:p>
          <a:p>
            <a:r>
              <a:rPr lang="en-US" b="1" dirty="0">
                <a:latin typeface="Gill Sans Nova Light" panose="020B0302020104020203" pitchFamily="34" charset="0"/>
                <a:ea typeface="+mn-lt"/>
                <a:cs typeface="Gill Sans Light" panose="020B0302020104020203" pitchFamily="34" charset="-79"/>
              </a:rPr>
              <a:t>In America: Alice Paul, Carrie Chapman Catt, Drier and Drier Robins.  </a:t>
            </a:r>
          </a:p>
          <a:p>
            <a:r>
              <a:rPr lang="en-US" b="1" dirty="0">
                <a:latin typeface="Gill Sans Nova Light" panose="020B0302020104020203" pitchFamily="34" charset="0"/>
                <a:ea typeface="+mn-lt"/>
                <a:cs typeface="Gill Sans Light" panose="020B0302020104020203" pitchFamily="34" charset="-79"/>
              </a:rPr>
              <a:t>Called upon to speak or write on behalf of the Cause. </a:t>
            </a:r>
          </a:p>
          <a:p>
            <a:r>
              <a:rPr lang="en-US" b="1" i="1" dirty="0">
                <a:latin typeface="Gill Sans Nova Light" panose="020B0302020104020203" pitchFamily="34" charset="0"/>
                <a:ea typeface="+mn-lt"/>
                <a:cs typeface="Gill Sans Light" panose="020B0302020104020203" pitchFamily="34" charset="-79"/>
              </a:rPr>
              <a:t>The Convert, Way Stations, Christabel</a:t>
            </a:r>
          </a:p>
        </p:txBody>
      </p:sp>
      <p:sp>
        <p:nvSpPr>
          <p:cNvPr id="9" name="Text Placeholder 8">
            <a:extLst>
              <a:ext uri="{FF2B5EF4-FFF2-40B4-BE49-F238E27FC236}">
                <a16:creationId xmlns:a16="http://schemas.microsoft.com/office/drawing/2014/main" id="{F0CC0C3B-96FD-06F4-C3EC-91658544150B}"/>
              </a:ext>
            </a:extLst>
          </p:cNvPr>
          <p:cNvSpPr>
            <a:spLocks noGrp="1"/>
          </p:cNvSpPr>
          <p:nvPr>
            <p:ph type="body" sz="quarter" idx="13"/>
          </p:nvPr>
        </p:nvSpPr>
        <p:spPr>
          <a:xfrm>
            <a:off x="8092440" y="2538273"/>
            <a:ext cx="3200400" cy="427797"/>
          </a:xfrm>
        </p:spPr>
        <p:txBody>
          <a:bodyPr>
            <a:normAutofit/>
          </a:bodyPr>
          <a:lstStyle/>
          <a:p>
            <a:r>
              <a:rPr lang="en-US" b="1" dirty="0">
                <a:latin typeface="Baskerville Old Face" panose="02020602080505020303" pitchFamily="18" charset="77"/>
                <a:ea typeface="Baskerville" panose="02020502070401020303" pitchFamily="18" charset="0"/>
              </a:rPr>
              <a:t>Novels and themes</a:t>
            </a:r>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14"/>
          </p:nvPr>
        </p:nvSpPr>
        <p:spPr>
          <a:xfrm>
            <a:off x="7909560" y="3020113"/>
            <a:ext cx="3200400" cy="2829147"/>
          </a:xfrm>
        </p:spPr>
        <p:txBody>
          <a:bodyPr>
            <a:normAutofit fontScale="92500" lnSpcReduction="10000"/>
          </a:bodyPr>
          <a:lstStyle/>
          <a:p>
            <a:r>
              <a:rPr lang="en-US" b="1" dirty="0">
                <a:latin typeface="Gill Sans Nova Light" panose="020B0302020104020203" pitchFamily="34" charset="0"/>
                <a:ea typeface="+mn-lt"/>
                <a:cs typeface="Gill Sans Light" panose="020B0302020104020203" pitchFamily="34" charset="-79"/>
              </a:rPr>
              <a:t>First 3 novels and short stories published pseudonymously, C. E. </a:t>
            </a:r>
            <a:r>
              <a:rPr lang="en-US" b="1" dirty="0" err="1">
                <a:latin typeface="Gill Sans Nova Light" panose="020B0302020104020203" pitchFamily="34" charset="0"/>
                <a:ea typeface="+mn-lt"/>
                <a:cs typeface="Gill Sans Light" panose="020B0302020104020203" pitchFamily="34" charset="-79"/>
              </a:rPr>
              <a:t>Raimond</a:t>
            </a:r>
            <a:r>
              <a:rPr lang="en-US" b="1" dirty="0">
                <a:latin typeface="Gill Sans Nova Light" panose="020B0302020104020203" pitchFamily="34" charset="0"/>
                <a:ea typeface="+mn-lt"/>
                <a:cs typeface="Gill Sans Light" panose="020B0302020104020203" pitchFamily="34" charset="-79"/>
              </a:rPr>
              <a:t>. </a:t>
            </a:r>
          </a:p>
          <a:p>
            <a:r>
              <a:rPr lang="en-US" b="1" dirty="0">
                <a:latin typeface="Gill Sans Nova Light" panose="020B0302020104020203" pitchFamily="34" charset="0"/>
                <a:ea typeface="+mn-lt"/>
                <a:cs typeface="Gill Sans Light" panose="020B0302020104020203" pitchFamily="34" charset="-79"/>
              </a:rPr>
              <a:t>Alaska travel 1900. Connected to William Stead. </a:t>
            </a:r>
          </a:p>
          <a:p>
            <a:r>
              <a:rPr lang="en-US" b="1" dirty="0">
                <a:latin typeface="Gill Sans Nova Light" panose="020B0302020104020203" pitchFamily="34" charset="0"/>
                <a:ea typeface="+mn-lt"/>
                <a:cs typeface="Gill Sans Light" panose="020B0302020104020203" pitchFamily="34" charset="-79"/>
              </a:rPr>
              <a:t>Knew Leonard and Virginia Woolf. </a:t>
            </a:r>
          </a:p>
          <a:p>
            <a:r>
              <a:rPr lang="en-US" b="1" dirty="0">
                <a:latin typeface="Gill Sans Nova Light" panose="020B0302020104020203" pitchFamily="34" charset="0"/>
                <a:ea typeface="+mn-lt"/>
                <a:cs typeface="Gill Sans Light" panose="020B0302020104020203" pitchFamily="34" charset="-79"/>
              </a:rPr>
              <a:t>Asked to “blurb” Edith Wharton. </a:t>
            </a:r>
          </a:p>
          <a:p>
            <a:r>
              <a:rPr lang="en-US" b="1" dirty="0">
                <a:latin typeface="Gill Sans Nova Light" panose="020B0302020104020203" pitchFamily="34" charset="0"/>
                <a:ea typeface="+mn-lt"/>
                <a:cs typeface="Gill Sans Light" panose="020B0302020104020203" pitchFamily="34" charset="-79"/>
              </a:rPr>
              <a:t>Knew Alice </a:t>
            </a:r>
            <a:r>
              <a:rPr lang="en-US" b="1" dirty="0" err="1">
                <a:latin typeface="Gill Sans Nova Light" panose="020B0302020104020203" pitchFamily="34" charset="0"/>
                <a:ea typeface="+mn-lt"/>
                <a:cs typeface="Gill Sans Light" panose="020B0302020104020203" pitchFamily="34" charset="-79"/>
              </a:rPr>
              <a:t>Duer</a:t>
            </a:r>
            <a:r>
              <a:rPr lang="en-US" b="1" dirty="0">
                <a:latin typeface="Gill Sans Nova Light" panose="020B0302020104020203" pitchFamily="34" charset="0"/>
                <a:ea typeface="+mn-lt"/>
                <a:cs typeface="Gill Sans Light" panose="020B0302020104020203" pitchFamily="34" charset="-79"/>
              </a:rPr>
              <a:t> Miller, Mrs. Humphrey Ward. </a:t>
            </a:r>
          </a:p>
          <a:p>
            <a:r>
              <a:rPr lang="en-US" b="1" dirty="0">
                <a:latin typeface="Gill Sans Nova Light" panose="020B0302020104020203" pitchFamily="34" charset="0"/>
                <a:ea typeface="+mn-lt"/>
                <a:cs typeface="Gill Sans Light" panose="020B0302020104020203" pitchFamily="34" charset="-79"/>
              </a:rPr>
              <a:t>Promoted the work of Gertrude Bell, Lady </a:t>
            </a:r>
            <a:r>
              <a:rPr lang="en-US" b="1" dirty="0" err="1">
                <a:latin typeface="Gill Sans Nova Light" panose="020B0302020104020203" pitchFamily="34" charset="0"/>
                <a:ea typeface="+mn-lt"/>
                <a:cs typeface="Gill Sans Light" panose="020B0302020104020203" pitchFamily="34" charset="-79"/>
              </a:rPr>
              <a:t>Wortly</a:t>
            </a:r>
            <a:r>
              <a:rPr lang="en-US" b="1" dirty="0">
                <a:latin typeface="Gill Sans Nova Light" panose="020B0302020104020203" pitchFamily="34" charset="0"/>
                <a:ea typeface="+mn-lt"/>
                <a:cs typeface="Gill Sans Light" panose="020B0302020104020203" pitchFamily="34" charset="-79"/>
              </a:rPr>
              <a:t> Montagu. </a:t>
            </a:r>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a:t>Facets of Feminist Biography by Joanne E. Gates</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z="1800" smtClean="0"/>
              <a:t>29</a:t>
            </a:fld>
            <a:endParaRPr lang="en-US" sz="1800" dirty="0"/>
          </a:p>
        </p:txBody>
      </p:sp>
    </p:spTree>
    <p:extLst>
      <p:ext uri="{BB962C8B-B14F-4D97-AF65-F5344CB8AC3E}">
        <p14:creationId xmlns:p14="http://schemas.microsoft.com/office/powerpoint/2010/main" val="245708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1743458" y="1853423"/>
            <a:ext cx="8705088" cy="1966212"/>
          </a:xfrm>
        </p:spPr>
        <p:txBody>
          <a:bodyPr/>
          <a:lstStyle/>
          <a:p>
            <a:r>
              <a:rPr lang="en-US" dirty="0"/>
              <a:t>Collection of poems </a:t>
            </a:r>
            <a:br>
              <a:rPr lang="en-US" dirty="0"/>
            </a:br>
            <a:r>
              <a:rPr lang="en-US" sz="3200" dirty="0"/>
              <a:t>that imagines more of the life and times</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743457" y="3428999"/>
            <a:ext cx="8705089" cy="1632025"/>
          </a:xfrm>
        </p:spPr>
        <p:txBody>
          <a:bodyPr>
            <a:normAutofit/>
          </a:bodyPr>
          <a:lstStyle/>
          <a:p>
            <a:r>
              <a:rPr lang="en-US" dirty="0"/>
              <a:t>Wheatley (or Wheatley Peters) published her book in England, 1773. </a:t>
            </a:r>
          </a:p>
          <a:p>
            <a:r>
              <a:rPr lang="en-US" dirty="0"/>
              <a:t>An online lecture connects Hartman</a:t>
            </a:r>
          </a:p>
          <a:p>
            <a:r>
              <a:rPr lang="en-US" b="1" dirty="0">
                <a:hlinkClick r:id="rId2"/>
              </a:rPr>
              <a:t>https://www.youtube.com/watch?v=9vAryUbzsTM&amp;t=3394s</a:t>
            </a:r>
            <a:endParaRPr lang="en-US" b="1" dirty="0"/>
          </a:p>
          <a:p>
            <a:endParaRPr lang="en-US" dirty="0"/>
          </a:p>
        </p:txBody>
      </p:sp>
      <p:pic>
        <p:nvPicPr>
          <p:cNvPr id="4" name="Picture Placeholder 34">
            <a:extLst>
              <a:ext uri="{FF2B5EF4-FFF2-40B4-BE49-F238E27FC236}">
                <a16:creationId xmlns:a16="http://schemas.microsoft.com/office/drawing/2014/main" id="{CAE0B2DA-5624-5053-48B0-1FD625B9C68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0998" y="0"/>
            <a:ext cx="2135975" cy="3225387"/>
          </a:xfrm>
          <a:prstGeom prst="rect">
            <a:avLst/>
          </a:prstGeom>
        </p:spPr>
      </p:pic>
      <p:pic>
        <p:nvPicPr>
          <p:cNvPr id="5" name="Picture 4" descr="Floral leaf accent">
            <a:extLst>
              <a:ext uri="{FF2B5EF4-FFF2-40B4-BE49-F238E27FC236}">
                <a16:creationId xmlns:a16="http://schemas.microsoft.com/office/drawing/2014/main" id="{3E8C7F38-12E9-0600-431A-3869CA5C3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1633" flipH="1">
            <a:off x="10367432" y="3891451"/>
            <a:ext cx="1677824" cy="1316226"/>
          </a:xfrm>
          <a:prstGeom prst="rect">
            <a:avLst/>
          </a:prstGeom>
        </p:spPr>
      </p:pic>
      <p:sp>
        <p:nvSpPr>
          <p:cNvPr id="7" name="TextBox 6">
            <a:extLst>
              <a:ext uri="{FF2B5EF4-FFF2-40B4-BE49-F238E27FC236}">
                <a16:creationId xmlns:a16="http://schemas.microsoft.com/office/drawing/2014/main" id="{A7809EEA-39D7-2230-BA1E-4090963520B4}"/>
              </a:ext>
            </a:extLst>
          </p:cNvPr>
          <p:cNvSpPr txBox="1"/>
          <p:nvPr/>
        </p:nvSpPr>
        <p:spPr>
          <a:xfrm>
            <a:off x="2077403" y="6190967"/>
            <a:ext cx="6097904" cy="369332"/>
          </a:xfrm>
          <a:prstGeom prst="rect">
            <a:avLst/>
          </a:prstGeom>
          <a:noFill/>
        </p:spPr>
        <p:txBody>
          <a:bodyPr wrap="square">
            <a:spAutoFit/>
          </a:bodyPr>
          <a:lstStyle/>
          <a:p>
            <a:r>
              <a:rPr lang="en-US" b="1" dirty="0"/>
              <a:t>Slide 3</a:t>
            </a:r>
            <a:endParaRPr lang="en-US" sz="1800" b="1" dirty="0"/>
          </a:p>
        </p:txBody>
      </p:sp>
    </p:spTree>
    <p:extLst>
      <p:ext uri="{BB962C8B-B14F-4D97-AF65-F5344CB8AC3E}">
        <p14:creationId xmlns:p14="http://schemas.microsoft.com/office/powerpoint/2010/main" val="2036608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1230457" y="2176528"/>
            <a:ext cx="3652817" cy="2504943"/>
          </a:xfrm>
        </p:spPr>
        <p:txBody>
          <a:bodyPr>
            <a:normAutofit fontScale="92500" lnSpcReduction="10000"/>
          </a:bodyPr>
          <a:lstStyle/>
          <a:p>
            <a:r>
              <a:rPr lang="en-US" sz="4000" b="1" dirty="0">
                <a:solidFill>
                  <a:schemeClr val="tx1">
                    <a:lumMod val="95000"/>
                    <a:lumOff val="5000"/>
                  </a:schemeClr>
                </a:solidFill>
              </a:rPr>
              <a:t>A projected novel or young adult novel of Robins</a:t>
            </a:r>
          </a:p>
        </p:txBody>
      </p:sp>
      <p:sp>
        <p:nvSpPr>
          <p:cNvPr id="8" name="Title 7">
            <a:extLst>
              <a:ext uri="{FF2B5EF4-FFF2-40B4-BE49-F238E27FC236}">
                <a16:creationId xmlns:a16="http://schemas.microsoft.com/office/drawing/2014/main" id="{7830ED93-1903-F08B-68AC-FFCD280BBDFA}"/>
              </a:ext>
            </a:extLst>
          </p:cNvPr>
          <p:cNvSpPr>
            <a:spLocks noGrp="1"/>
          </p:cNvSpPr>
          <p:nvPr>
            <p:ph type="title"/>
          </p:nvPr>
        </p:nvSpPr>
        <p:spPr>
          <a:xfrm>
            <a:off x="7227487" y="5795009"/>
            <a:ext cx="4656406" cy="936381"/>
          </a:xfrm>
        </p:spPr>
        <p:txBody>
          <a:bodyPr>
            <a:normAutofit/>
          </a:bodyPr>
          <a:lstStyle/>
          <a:p>
            <a:r>
              <a:rPr lang="en-US" sz="2000" dirty="0">
                <a:solidFill>
                  <a:schemeClr val="accent6">
                    <a:lumMod val="25000"/>
                  </a:schemeClr>
                </a:solidFill>
              </a:rPr>
              <a:t>Her longest visit to the US, 1940-1945.</a:t>
            </a:r>
            <a:br>
              <a:rPr lang="en-US" sz="2000" dirty="0">
                <a:solidFill>
                  <a:schemeClr val="accent6">
                    <a:lumMod val="25000"/>
                  </a:schemeClr>
                </a:solidFill>
              </a:rPr>
            </a:br>
            <a:r>
              <a:rPr lang="en-US" sz="2000" dirty="0">
                <a:solidFill>
                  <a:schemeClr val="accent6">
                    <a:lumMod val="25000"/>
                  </a:schemeClr>
                </a:solidFill>
              </a:rPr>
              <a:t>This shadow of original photo is circa 1925. </a:t>
            </a:r>
          </a:p>
        </p:txBody>
      </p:sp>
      <p:sp>
        <p:nvSpPr>
          <p:cNvPr id="3" name="TextBox 2">
            <a:extLst>
              <a:ext uri="{FF2B5EF4-FFF2-40B4-BE49-F238E27FC236}">
                <a16:creationId xmlns:a16="http://schemas.microsoft.com/office/drawing/2014/main" id="{C556B7B6-604C-4F0C-7DCC-9734AAB56343}"/>
              </a:ext>
            </a:extLst>
          </p:cNvPr>
          <p:cNvSpPr txBox="1"/>
          <p:nvPr/>
        </p:nvSpPr>
        <p:spPr>
          <a:xfrm>
            <a:off x="3119906" y="5610342"/>
            <a:ext cx="4188822" cy="369332"/>
          </a:xfrm>
          <a:prstGeom prst="rect">
            <a:avLst/>
          </a:prstGeom>
          <a:solidFill>
            <a:schemeClr val="accent6">
              <a:lumMod val="50000"/>
            </a:schemeClr>
          </a:solidFill>
        </p:spPr>
        <p:txBody>
          <a:bodyPr wrap="square">
            <a:spAutoFit/>
          </a:bodyPr>
          <a:lstStyle/>
          <a:p>
            <a:r>
              <a:rPr lang="en-US" dirty="0">
                <a:solidFill>
                  <a:schemeClr val="bg1">
                    <a:lumMod val="85000"/>
                  </a:schemeClr>
                </a:solidFill>
              </a:rPr>
              <a:t>Credit: MDR papers, U of Florida, Gainesville</a:t>
            </a:r>
            <a:endParaRPr lang="en-US" dirty="0"/>
          </a:p>
        </p:txBody>
      </p:sp>
      <p:sp>
        <p:nvSpPr>
          <p:cNvPr id="7" name="TextBox 6">
            <a:extLst>
              <a:ext uri="{FF2B5EF4-FFF2-40B4-BE49-F238E27FC236}">
                <a16:creationId xmlns:a16="http://schemas.microsoft.com/office/drawing/2014/main" id="{33505BD1-10A3-E757-E9A0-8475992416BC}"/>
              </a:ext>
            </a:extLst>
          </p:cNvPr>
          <p:cNvSpPr txBox="1"/>
          <p:nvPr/>
        </p:nvSpPr>
        <p:spPr>
          <a:xfrm>
            <a:off x="548641" y="117734"/>
            <a:ext cx="4778970" cy="646331"/>
          </a:xfrm>
          <a:prstGeom prst="rect">
            <a:avLst/>
          </a:prstGeom>
          <a:noFill/>
        </p:spPr>
        <p:txBody>
          <a:bodyPr wrap="square">
            <a:spAutoFit/>
          </a:bodyPr>
          <a:lstStyle/>
          <a:p>
            <a:r>
              <a:rPr lang="en-US" b="1" dirty="0">
                <a:solidFill>
                  <a:schemeClr val="tx1">
                    <a:lumMod val="95000"/>
                    <a:lumOff val="5000"/>
                  </a:schemeClr>
                </a:solidFill>
              </a:rPr>
              <a:t>A n</a:t>
            </a:r>
            <a:r>
              <a:rPr lang="en-US" sz="1800" b="1" dirty="0">
                <a:solidFill>
                  <a:schemeClr val="tx1">
                    <a:lumMod val="95000"/>
                    <a:lumOff val="5000"/>
                  </a:schemeClr>
                </a:solidFill>
              </a:rPr>
              <a:t>ew </a:t>
            </a:r>
            <a:r>
              <a:rPr lang="en-US" b="1" dirty="0">
                <a:solidFill>
                  <a:schemeClr val="tx1">
                    <a:lumMod val="95000"/>
                    <a:lumOff val="5000"/>
                  </a:schemeClr>
                </a:solidFill>
              </a:rPr>
              <a:t>approach</a:t>
            </a:r>
            <a:r>
              <a:rPr lang="en-US" sz="1800" b="1" dirty="0">
                <a:solidFill>
                  <a:schemeClr val="tx1">
                    <a:lumMod val="95000"/>
                    <a:lumOff val="5000"/>
                  </a:schemeClr>
                </a:solidFill>
              </a:rPr>
              <a:t> developed since mid summer 2022: </a:t>
            </a:r>
            <a:endParaRPr lang="en-US" dirty="0"/>
          </a:p>
        </p:txBody>
      </p:sp>
      <p:sp>
        <p:nvSpPr>
          <p:cNvPr id="2" name="TextBox 1">
            <a:extLst>
              <a:ext uri="{FF2B5EF4-FFF2-40B4-BE49-F238E27FC236}">
                <a16:creationId xmlns:a16="http://schemas.microsoft.com/office/drawing/2014/main" id="{24EF6299-EF92-827A-253A-2D2D279DB2BE}"/>
              </a:ext>
            </a:extLst>
          </p:cNvPr>
          <p:cNvSpPr txBox="1"/>
          <p:nvPr/>
        </p:nvSpPr>
        <p:spPr>
          <a:xfrm>
            <a:off x="465773" y="6362058"/>
            <a:ext cx="1351597" cy="369332"/>
          </a:xfrm>
          <a:prstGeom prst="rect">
            <a:avLst/>
          </a:prstGeom>
          <a:noFill/>
        </p:spPr>
        <p:txBody>
          <a:bodyPr wrap="square">
            <a:spAutoFit/>
          </a:bodyPr>
          <a:lstStyle/>
          <a:p>
            <a:r>
              <a:rPr lang="en-US" b="1" dirty="0"/>
              <a:t>Slide 29</a:t>
            </a:r>
            <a:endParaRPr lang="en-US" sz="1800" b="1" dirty="0"/>
          </a:p>
        </p:txBody>
      </p:sp>
      <p:pic>
        <p:nvPicPr>
          <p:cNvPr id="6" name="Picture 5">
            <a:extLst>
              <a:ext uri="{FF2B5EF4-FFF2-40B4-BE49-F238E27FC236}">
                <a16:creationId xmlns:a16="http://schemas.microsoft.com/office/drawing/2014/main" id="{C70144DB-6DCC-E468-8760-514C4FFFE3AD}"/>
              </a:ext>
            </a:extLst>
          </p:cNvPr>
          <p:cNvPicPr>
            <a:picLocks noChangeAspect="1"/>
          </p:cNvPicPr>
          <p:nvPr/>
        </p:nvPicPr>
        <p:blipFill>
          <a:blip r:embed="rId2" cstate="email">
            <a:duotone>
              <a:schemeClr val="accent5">
                <a:shade val="45000"/>
                <a:satMod val="135000"/>
              </a:schemeClr>
              <a:prstClr val="white"/>
            </a:duotone>
            <a:extLst>
              <a:ext uri="{BEBA8EAE-BF5A-486C-A8C5-ECC9F3942E4B}">
                <a14:imgProps xmlns:a14="http://schemas.microsoft.com/office/drawing/2010/main">
                  <a14:imgLayer r:embed="rId3">
                    <a14:imgEffect>
                      <a14:artisticPaintBrush/>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8141558" y="742066"/>
            <a:ext cx="3652817" cy="5155813"/>
          </a:xfrm>
          <a:prstGeom prst="rect">
            <a:avLst/>
          </a:prstGeom>
        </p:spPr>
      </p:pic>
    </p:spTree>
    <p:extLst>
      <p:ext uri="{BB962C8B-B14F-4D97-AF65-F5344CB8AC3E}">
        <p14:creationId xmlns:p14="http://schemas.microsoft.com/office/powerpoint/2010/main" val="562393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058660"/>
            <a:ext cx="8695944" cy="1325880"/>
          </a:xfrm>
        </p:spPr>
        <p:txBody>
          <a:bodyPr>
            <a:normAutofit/>
          </a:bodyPr>
          <a:lstStyle/>
          <a:p>
            <a:r>
              <a:rPr lang="en-US" sz="3600" dirty="0">
                <a:latin typeface="Baskerville Old Face" panose="02020602080505020303" pitchFamily="18" charset="77"/>
              </a:rPr>
              <a:t>Notes</a:t>
            </a:r>
            <a:r>
              <a:rPr lang="en-US" sz="3600" dirty="0">
                <a:solidFill>
                  <a:schemeClr val="accent3"/>
                </a:solidFill>
              </a:rPr>
              <a:t> towards a novel</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110154"/>
            <a:ext cx="7744968" cy="2943665"/>
          </a:xfrm>
        </p:spPr>
        <p:txBody>
          <a:bodyPr>
            <a:normAutofit/>
          </a:bodyPr>
          <a:lstStyle/>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I am seriously thinking about setting a novel about Elizabeth Robins at Vassar, 1942, when ER is turning 80. Possibly a young adult read. The epilogue to my biography is </a:t>
            </a:r>
            <a:r>
              <a:rPr lang="en-US" sz="1800" dirty="0">
                <a:latin typeface="Calibri" panose="020F0502020204030204" pitchFamily="34" charset="0"/>
                <a:ea typeface="Calibri" panose="020F0502020204030204" pitchFamily="34" charset="0"/>
                <a:cs typeface="Times New Roman" panose="02020603050405020304" pitchFamily="18" charset="0"/>
              </a:rPr>
              <a:t>set at Vassar College</a:t>
            </a:r>
            <a:r>
              <a:rPr lang="en-US" sz="1800" dirty="0">
                <a:effectLst/>
                <a:latin typeface="Calibri" panose="020F0502020204030204" pitchFamily="34" charset="0"/>
                <a:ea typeface="Calibri" panose="020F0502020204030204" pitchFamily="34" charset="0"/>
                <a:cs typeface="Times New Roman" panose="02020603050405020304" pitchFamily="18" charset="0"/>
              </a:rPr>
              <a:t> Alumnae House, where I knew she was, thanks to correspondence. For that scene, I merely tried to convey a sense of "how to capture the real you." I imagined the secretary that her brother said he would pay for and "wrote in" her double, or my own biographer self. With a different purpose, I can get at how the war in Europe has displaced Robins. In WWI, she did volunteer work in a London hospital (as Henry James did) but in 1940, as a non-citizen, was forced to leave England. Another place she stayed, after Vassar, was the Princeton Inn, now Forbes College, where I myself stayed summer of 88.</a:t>
            </a:r>
            <a:endParaRPr lang="en-US" dirty="0">
              <a:latin typeface="Gill Sans Nova Light" panose="020B0302020104020203" pitchFamily="34" charset="0"/>
              <a:ea typeface="+mn-lt"/>
              <a:cs typeface="Gill Sans Light" panose="020B0302020104020203" pitchFamily="34" charset="-79"/>
            </a:endParaRPr>
          </a:p>
          <a:p>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z="1800" smtClean="0"/>
              <a:pPr/>
              <a:t>31</a:t>
            </a:fld>
            <a:endParaRPr lang="en-US" sz="1800" dirty="0"/>
          </a:p>
        </p:txBody>
      </p:sp>
    </p:spTree>
    <p:extLst>
      <p:ext uri="{BB962C8B-B14F-4D97-AF65-F5344CB8AC3E}">
        <p14:creationId xmlns:p14="http://schemas.microsoft.com/office/powerpoint/2010/main" val="520700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807621"/>
            <a:ext cx="8695944" cy="1325880"/>
          </a:xfrm>
        </p:spPr>
        <p:txBody>
          <a:bodyPr>
            <a:normAutofit/>
          </a:bodyPr>
          <a:lstStyle/>
          <a:p>
            <a:r>
              <a:rPr lang="en-US" sz="3600" dirty="0">
                <a:latin typeface="Baskerville Old Face" panose="02020602080505020303" pitchFamily="18" charset="77"/>
              </a:rPr>
              <a:t>notes</a:t>
            </a:r>
            <a:r>
              <a:rPr lang="en-US" sz="3600" dirty="0">
                <a:solidFill>
                  <a:schemeClr val="accent3"/>
                </a:solidFill>
              </a:rPr>
              <a:t> towards a novel, 2</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86000" y="1780835"/>
            <a:ext cx="7744968" cy="3122635"/>
          </a:xfrm>
        </p:spPr>
        <p:txBody>
          <a:bodyPr>
            <a:normAutofit fontScale="92500" lnSpcReduction="20000"/>
          </a:bodyPr>
          <a:lstStyle/>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In 1942, the Japanese bomb Dutch Harbor Alaska, giving ER the chance to reminisce about her Alaska travel. The Germans destroy Lidice (and Edna St. Vincent Millay writes the poem, The Murder of Lidice), Grace Hopper is deciding to give up her professorship to work for the Navy. Hallie Flanagan gets offered a position at Smith (but ER meets her, learns much about her National Theatre, an interest they share).  Maybe the "secretary" has roots in Poughkeepsie family that go back. </a:t>
            </a: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At any rate, ER can get into a discussion of the historical Vassar, Maria Mitchell and Dr.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Alida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Avery, etc. ER’s father wanted to send her there; she saw the family need and wanted to be an actress to help support the younger siblings. Dr. Avery promoted good health through hydration, which no doubt interested ER, and Avery later did work in Colorado for suffrage. Of course, the "graveyard meeting of the suffragists" (organized in 1908 by Inez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Milholland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would interest Robins. Somewhere near the time she is at Vassar, she meets Eleanor Roosevelt. </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z="1800" smtClean="0"/>
              <a:pPr/>
              <a:t>32</a:t>
            </a:fld>
            <a:endParaRPr lang="en-US" sz="1800" dirty="0"/>
          </a:p>
        </p:txBody>
      </p:sp>
    </p:spTree>
    <p:extLst>
      <p:ext uri="{BB962C8B-B14F-4D97-AF65-F5344CB8AC3E}">
        <p14:creationId xmlns:p14="http://schemas.microsoft.com/office/powerpoint/2010/main" val="178413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058660"/>
            <a:ext cx="8695944" cy="1325880"/>
          </a:xfrm>
        </p:spPr>
        <p:txBody>
          <a:bodyPr>
            <a:normAutofit/>
          </a:bodyPr>
          <a:lstStyle/>
          <a:p>
            <a:r>
              <a:rPr lang="en-US" sz="3600" dirty="0">
                <a:latin typeface="Baskerville Old Face" panose="02020602080505020303" pitchFamily="18" charset="77"/>
              </a:rPr>
              <a:t>notes</a:t>
            </a:r>
            <a:r>
              <a:rPr lang="en-US" sz="3600" dirty="0">
                <a:solidFill>
                  <a:schemeClr val="accent3"/>
                </a:solidFill>
              </a:rPr>
              <a:t> towards a novel, 3</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007284"/>
            <a:ext cx="7744968" cy="3137095"/>
          </a:xfrm>
        </p:spPr>
        <p:txBody>
          <a:bodyPr>
            <a:normAutofit fontScale="92500" lnSpcReduction="10000"/>
          </a:bodyPr>
          <a:lstStyle/>
          <a:p>
            <a:pPr algn="l"/>
            <a:r>
              <a:rPr lang="en-US" sz="2400" b="1" dirty="0">
                <a:solidFill>
                  <a:schemeClr val="accent3"/>
                </a:solidFill>
                <a:cs typeface="Calibri"/>
              </a:rPr>
              <a:t>But I need a plot! </a:t>
            </a:r>
            <a:r>
              <a:rPr lang="en-US" b="1" dirty="0">
                <a:solidFill>
                  <a:schemeClr val="accent3"/>
                </a:solidFill>
                <a:cs typeface="Calibri"/>
              </a:rPr>
              <a:t>Rather than mere chats about ER’s long career and accomplishments, interspersed with her learning about the history of Vassar, I will be inventing som</a:t>
            </a:r>
            <a:r>
              <a:rPr lang="en-US" b="1" dirty="0">
                <a:cs typeface="Calibri"/>
              </a:rPr>
              <a:t>e intrigue that is related to the rise of Nazi sympathizers among British and American right wingers. </a:t>
            </a:r>
          </a:p>
          <a:p>
            <a:pPr algn="l"/>
            <a:r>
              <a:rPr lang="en-US" b="1" dirty="0">
                <a:solidFill>
                  <a:schemeClr val="accent3"/>
                </a:solidFill>
                <a:cs typeface="Calibri"/>
              </a:rPr>
              <a:t>One neat aspect of this is to have the younger secretary use ER’s WWI spy novel (</a:t>
            </a:r>
            <a:r>
              <a:rPr lang="en-US" b="1" i="1" dirty="0">
                <a:solidFill>
                  <a:schemeClr val="accent3"/>
                </a:solidFill>
                <a:cs typeface="Calibri"/>
              </a:rPr>
              <a:t>The Messenger</a:t>
            </a:r>
            <a:r>
              <a:rPr lang="en-US" b="1" dirty="0">
                <a:solidFill>
                  <a:schemeClr val="accent3"/>
                </a:solidFill>
                <a:cs typeface="Calibri"/>
              </a:rPr>
              <a:t>) to help her figure out what might be going on </a:t>
            </a:r>
            <a:r>
              <a:rPr lang="en-US" b="1" dirty="0">
                <a:cs typeface="Calibri"/>
              </a:rPr>
              <a:t>in the vicinity of Hyde Park and Val Kill. Research on this has taken me way off course, but I am learning much about women who cracked codes (Elizabeth Smith Friedman). On the same day that I read of the pilot Laura Ingalls, arrested for dropping Nazi leaflets while flying over the White House, Rachel Maddow, later that evening, mentioned her to promote her new podcast.  </a:t>
            </a:r>
          </a:p>
          <a:p>
            <a:pPr algn="l"/>
            <a:endParaRPr lang="en-US" b="1"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z="1800" smtClean="0"/>
              <a:pPr/>
              <a:t>33</a:t>
            </a:fld>
            <a:endParaRPr lang="en-US" sz="1800" dirty="0"/>
          </a:p>
        </p:txBody>
      </p:sp>
    </p:spTree>
    <p:extLst>
      <p:ext uri="{BB962C8B-B14F-4D97-AF65-F5344CB8AC3E}">
        <p14:creationId xmlns:p14="http://schemas.microsoft.com/office/powerpoint/2010/main" val="3074622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058660"/>
            <a:ext cx="8695944" cy="1325880"/>
          </a:xfrm>
        </p:spPr>
        <p:txBody>
          <a:bodyPr>
            <a:normAutofit/>
          </a:bodyPr>
          <a:lstStyle/>
          <a:p>
            <a:r>
              <a:rPr lang="en-US" sz="3600" dirty="0">
                <a:solidFill>
                  <a:schemeClr val="accent3"/>
                </a:solidFill>
              </a:rPr>
              <a:t>novel, 4</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110154"/>
            <a:ext cx="7744968" cy="2943665"/>
          </a:xfrm>
        </p:spPr>
        <p:txBody>
          <a:bodyPr>
            <a:normAutofit/>
          </a:bodyPr>
          <a:lstStyle/>
          <a:p>
            <a:pPr algn="l"/>
            <a:r>
              <a:rPr lang="en-US" b="1" dirty="0">
                <a:solidFill>
                  <a:schemeClr val="accent3"/>
                </a:solidFill>
                <a:cs typeface="Calibri"/>
              </a:rPr>
              <a:t>Of course, this dovetails with the ‘now’ of Russia’s illegitimate war in Ukraine. </a:t>
            </a:r>
          </a:p>
          <a:p>
            <a:pPr algn="l"/>
            <a:r>
              <a:rPr lang="en-US" b="1" dirty="0">
                <a:cs typeface="Calibri"/>
              </a:rPr>
              <a:t>Rise of Nationalisms that are authoritarian, militant, and oppressive</a:t>
            </a:r>
          </a:p>
          <a:p>
            <a:pPr algn="l"/>
            <a:r>
              <a:rPr lang="en-US" b="1" dirty="0">
                <a:cs typeface="Calibri"/>
              </a:rPr>
              <a:t>The safety of A</a:t>
            </a:r>
            <a:r>
              <a:rPr lang="en-US" b="1" dirty="0">
                <a:solidFill>
                  <a:schemeClr val="accent3"/>
                </a:solidFill>
                <a:cs typeface="Calibri"/>
              </a:rPr>
              <a:t>tlantic crossings impeded by belligerent actions</a:t>
            </a:r>
          </a:p>
          <a:p>
            <a:pPr algn="l"/>
            <a:r>
              <a:rPr lang="en-US" b="1" dirty="0">
                <a:cs typeface="Calibri"/>
              </a:rPr>
              <a:t>Women’s roles in society</a:t>
            </a:r>
          </a:p>
          <a:p>
            <a:pPr algn="l"/>
            <a:r>
              <a:rPr lang="en-US" b="1" dirty="0">
                <a:solidFill>
                  <a:schemeClr val="accent3"/>
                </a:solidFill>
                <a:cs typeface="Calibri"/>
              </a:rPr>
              <a:t>Eleanor Roosevelt as an anchor to women as regular component of political life. (Her “My Day” columns and correspondence are online.)</a:t>
            </a: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z="1800" smtClean="0"/>
              <a:pPr/>
              <a:t>34</a:t>
            </a:fld>
            <a:endParaRPr lang="en-US" sz="1800" dirty="0"/>
          </a:p>
        </p:txBody>
      </p:sp>
    </p:spTree>
    <p:extLst>
      <p:ext uri="{BB962C8B-B14F-4D97-AF65-F5344CB8AC3E}">
        <p14:creationId xmlns:p14="http://schemas.microsoft.com/office/powerpoint/2010/main" val="3702773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a:xfrm>
            <a:off x="3474720" y="715591"/>
            <a:ext cx="4856113" cy="776290"/>
          </a:xfrm>
        </p:spPr>
        <p:txBody>
          <a:bodyPr/>
          <a:lstStyle/>
          <a:p>
            <a:r>
              <a:rPr lang="en-US" dirty="0">
                <a:solidFill>
                  <a:schemeClr val="accent3"/>
                </a:solidFill>
                <a:latin typeface="Baskerville Old Face" panose="02020602080505020303" pitchFamily="18" charset="77"/>
                <a:ea typeface="Baskerville" panose="02020502070401020303" pitchFamily="18" charset="0"/>
              </a:rPr>
              <a:t>To Summarize</a:t>
            </a:r>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1"/>
          </p:nvPr>
        </p:nvSpPr>
        <p:spPr/>
        <p:txBody>
          <a:bodyPr>
            <a:normAutofit/>
          </a:bodyPr>
          <a:lstStyle/>
          <a:p>
            <a:r>
              <a:rPr lang="en-US" b="1" dirty="0">
                <a:latin typeface="Baskerville Old Face" panose="02020602080505020303" pitchFamily="18" charset="77"/>
                <a:cs typeface="+mn-lt"/>
              </a:rPr>
              <a:t>Trust Creative Instincts</a:t>
            </a:r>
            <a:endParaRPr lang="en-US" b="1" dirty="0"/>
          </a:p>
        </p:txBody>
      </p:sp>
      <p:sp>
        <p:nvSpPr>
          <p:cNvPr id="4" name="Content Placeholder 3">
            <a:extLst>
              <a:ext uri="{FF2B5EF4-FFF2-40B4-BE49-F238E27FC236}">
                <a16:creationId xmlns:a16="http://schemas.microsoft.com/office/drawing/2014/main" id="{E336DC79-3EA6-7325-3D0B-C041B850142A}"/>
              </a:ext>
            </a:extLst>
          </p:cNvPr>
          <p:cNvSpPr>
            <a:spLocks noGrp="1"/>
          </p:cNvSpPr>
          <p:nvPr>
            <p:ph sz="half" idx="2"/>
          </p:nvPr>
        </p:nvSpPr>
        <p:spPr/>
        <p:txBody>
          <a:bodyPr/>
          <a:lstStyle/>
          <a:p>
            <a:r>
              <a:rPr lang="en-US" b="1" dirty="0">
                <a:latin typeface="Gill Sans Nova Light" panose="020B0302020104020203" pitchFamily="34" charset="0"/>
                <a:ea typeface="+mn-lt"/>
                <a:cs typeface="Gill Sans Light" panose="020B0302020104020203" pitchFamily="34" charset="-79"/>
              </a:rPr>
              <a:t>Stretch the boundaries of traditional format. </a:t>
            </a:r>
          </a:p>
          <a:p>
            <a:r>
              <a:rPr lang="en-US" b="1" dirty="0">
                <a:latin typeface="Gill Sans Nova Light" panose="020B0302020104020203" pitchFamily="34" charset="0"/>
                <a:ea typeface="+mn-lt"/>
                <a:cs typeface="Gill Sans Light" panose="020B0302020104020203" pitchFamily="34" charset="-79"/>
              </a:rPr>
              <a:t>Obtain degree criteria and participate in the profession</a:t>
            </a:r>
          </a:p>
          <a:p>
            <a:r>
              <a:rPr lang="en-US" b="1" dirty="0">
                <a:latin typeface="Gill Sans Nova Light" panose="020B0302020104020203" pitchFamily="34" charset="0"/>
                <a:ea typeface="+mn-lt"/>
                <a:cs typeface="Gill Sans Light" panose="020B0302020104020203" pitchFamily="34" charset="-79"/>
              </a:rPr>
              <a:t>After creativity comes the rationalization</a:t>
            </a:r>
            <a:r>
              <a:rPr lang="en-US" dirty="0">
                <a:latin typeface="Gill Sans Nova Light" panose="020B0302020104020203" pitchFamily="34" charset="0"/>
                <a:ea typeface="+mn-lt"/>
                <a:cs typeface="Gill Sans Light" panose="020B0302020104020203" pitchFamily="34" charset="-79"/>
              </a:rPr>
              <a:t>. </a:t>
            </a:r>
          </a:p>
        </p:txBody>
      </p:sp>
      <p:sp>
        <p:nvSpPr>
          <p:cNvPr id="5" name="Text Placeholder 4">
            <a:extLst>
              <a:ext uri="{FF2B5EF4-FFF2-40B4-BE49-F238E27FC236}">
                <a16:creationId xmlns:a16="http://schemas.microsoft.com/office/drawing/2014/main" id="{8FD645B0-0A7B-7091-C8D6-E7D27FA25E51}"/>
              </a:ext>
            </a:extLst>
          </p:cNvPr>
          <p:cNvSpPr>
            <a:spLocks noGrp="1"/>
          </p:cNvSpPr>
          <p:nvPr>
            <p:ph type="body" sz="quarter" idx="3"/>
          </p:nvPr>
        </p:nvSpPr>
        <p:spPr/>
        <p:txBody>
          <a:bodyPr>
            <a:normAutofit/>
          </a:bodyPr>
          <a:lstStyle/>
          <a:p>
            <a:r>
              <a:rPr lang="en-US" b="1" dirty="0">
                <a:latin typeface="Baskerville Old Face" panose="02020602080505020303" pitchFamily="18" charset="77"/>
                <a:ea typeface="Baskerville" panose="02020502070401020303" pitchFamily="18" charset="0"/>
              </a:rPr>
              <a:t>Find other models </a:t>
            </a:r>
          </a:p>
        </p:txBody>
      </p:sp>
      <p:sp>
        <p:nvSpPr>
          <p:cNvPr id="6" name="Content Placeholder 5">
            <a:extLst>
              <a:ext uri="{FF2B5EF4-FFF2-40B4-BE49-F238E27FC236}">
                <a16:creationId xmlns:a16="http://schemas.microsoft.com/office/drawing/2014/main" id="{3C7B8494-23AF-BB4F-382C-D2B07675EBB6}"/>
              </a:ext>
            </a:extLst>
          </p:cNvPr>
          <p:cNvSpPr>
            <a:spLocks noGrp="1"/>
          </p:cNvSpPr>
          <p:nvPr>
            <p:ph sz="quarter" idx="4"/>
          </p:nvPr>
        </p:nvSpPr>
        <p:spPr>
          <a:xfrm>
            <a:off x="4498848" y="2629118"/>
            <a:ext cx="3200400" cy="2829147"/>
          </a:xfrm>
        </p:spPr>
        <p:txBody>
          <a:bodyPr/>
          <a:lstStyle/>
          <a:p>
            <a:r>
              <a:rPr lang="en-US" b="1" dirty="0">
                <a:latin typeface="Gill Sans Nova Light" panose="020B0302020104020203" pitchFamily="34" charset="0"/>
                <a:ea typeface="+mn-lt"/>
                <a:cs typeface="Gill Sans Light" panose="020B0302020104020203" pitchFamily="34" charset="-79"/>
              </a:rPr>
              <a:t>See where there are examples of creativity applied to imagining the life. </a:t>
            </a:r>
          </a:p>
          <a:p>
            <a:r>
              <a:rPr lang="en-US" b="1" dirty="0">
                <a:latin typeface="Gill Sans Nova Light" panose="020B0302020104020203" pitchFamily="34" charset="0"/>
                <a:ea typeface="+mn-lt"/>
                <a:cs typeface="Gill Sans Light" panose="020B0302020104020203" pitchFamily="34" charset="-79"/>
              </a:rPr>
              <a:t>As I stated in a conference paper a year ago, there are novelists who steal too much from biographers, giving only minimal credit. </a:t>
            </a:r>
          </a:p>
          <a:p>
            <a:r>
              <a:rPr lang="en-US" b="1" dirty="0">
                <a:latin typeface="Gill Sans Nova Light" panose="020B0302020104020203" pitchFamily="34" charset="0"/>
                <a:ea typeface="+mn-lt"/>
                <a:cs typeface="Gill Sans Light" panose="020B0302020104020203" pitchFamily="34" charset="-79"/>
              </a:rPr>
              <a:t>Where relevant, apply theoretical categorizations and justifications</a:t>
            </a:r>
            <a:r>
              <a:rPr lang="en-US" dirty="0">
                <a:latin typeface="Gill Sans Nova Light" panose="020B0302020104020203" pitchFamily="34" charset="0"/>
                <a:ea typeface="+mn-lt"/>
                <a:cs typeface="Gill Sans Light" panose="020B0302020104020203" pitchFamily="34" charset="-79"/>
              </a:rPr>
              <a:t>. </a:t>
            </a:r>
          </a:p>
        </p:txBody>
      </p:sp>
      <p:sp>
        <p:nvSpPr>
          <p:cNvPr id="9" name="Text Placeholder 8">
            <a:extLst>
              <a:ext uri="{FF2B5EF4-FFF2-40B4-BE49-F238E27FC236}">
                <a16:creationId xmlns:a16="http://schemas.microsoft.com/office/drawing/2014/main" id="{F0CC0C3B-96FD-06F4-C3EC-91658544150B}"/>
              </a:ext>
            </a:extLst>
          </p:cNvPr>
          <p:cNvSpPr>
            <a:spLocks noGrp="1"/>
          </p:cNvSpPr>
          <p:nvPr>
            <p:ph type="body" sz="quarter" idx="13"/>
          </p:nvPr>
        </p:nvSpPr>
        <p:spPr/>
        <p:txBody>
          <a:bodyPr>
            <a:normAutofit/>
          </a:bodyPr>
          <a:lstStyle/>
          <a:p>
            <a:r>
              <a:rPr lang="en-US" b="1" dirty="0">
                <a:latin typeface="Baskerville Old Face" panose="02020602080505020303" pitchFamily="18" charset="77"/>
                <a:ea typeface="Baskerville" panose="02020502070401020303" pitchFamily="18" charset="0"/>
              </a:rPr>
              <a:t>Continue to explore</a:t>
            </a:r>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14"/>
          </p:nvPr>
        </p:nvSpPr>
        <p:spPr>
          <a:xfrm>
            <a:off x="7909560" y="2629119"/>
            <a:ext cx="3200400" cy="2589996"/>
          </a:xfrm>
        </p:spPr>
        <p:txBody>
          <a:bodyPr/>
          <a:lstStyle/>
          <a:p>
            <a:r>
              <a:rPr lang="en-US" b="1" dirty="0">
                <a:latin typeface="Gill Sans Nova Light" panose="020B0302020104020203" pitchFamily="34" charset="0"/>
                <a:ea typeface="+mn-lt"/>
                <a:cs typeface="Gill Sans Light" panose="020B0302020104020203" pitchFamily="34" charset="-79"/>
              </a:rPr>
              <a:t>Short poems will focus on moments that are can highlight the variety and intensity of her life and relations. Some will inject my own life experiences. </a:t>
            </a:r>
          </a:p>
          <a:p>
            <a:r>
              <a:rPr lang="en-US" b="1" dirty="0">
                <a:latin typeface="Gill Sans Nova Light" panose="020B0302020104020203" pitchFamily="34" charset="0"/>
                <a:ea typeface="+mn-lt"/>
                <a:cs typeface="Gill Sans Light" panose="020B0302020104020203" pitchFamily="34" charset="-79"/>
              </a:rPr>
              <a:t>Novel will keep me busy and engaged in professional work. </a:t>
            </a:r>
          </a:p>
          <a:p>
            <a:r>
              <a:rPr lang="en-US" b="1" dirty="0">
                <a:latin typeface="Gill Sans Nova Light" panose="020B0302020104020203" pitchFamily="34" charset="0"/>
                <a:ea typeface="+mn-lt"/>
                <a:cs typeface="Gill Sans Light" panose="020B0302020104020203" pitchFamily="34" charset="-79"/>
              </a:rPr>
              <a:t>Dramatizing the already scripted is another future endeavor.   </a:t>
            </a:r>
            <a:endParaRPr lang="en-US" b="1" dirty="0">
              <a:latin typeface="Gill Sans Nova Light" panose="020B0302020104020203" pitchFamily="34" charset="0"/>
              <a:cs typeface="Gill Sans Light" panose="020B0302020104020203" pitchFamily="34" charset="-79"/>
            </a:endParaRPr>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a:t>Facets of Feminist Biography by Joanne E. Gates</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z="1800" smtClean="0"/>
              <a:t>35</a:t>
            </a:fld>
            <a:endParaRPr lang="en-US" sz="1800" dirty="0"/>
          </a:p>
        </p:txBody>
      </p:sp>
      <p:pic>
        <p:nvPicPr>
          <p:cNvPr id="11" name="Picture 10">
            <a:extLst>
              <a:ext uri="{FF2B5EF4-FFF2-40B4-BE49-F238E27FC236}">
                <a16:creationId xmlns:a16="http://schemas.microsoft.com/office/drawing/2014/main" id="{8AD5667C-858E-2407-CA4A-A73B68F855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2040" y="4213275"/>
            <a:ext cx="1965960" cy="2011680"/>
          </a:xfrm>
          <a:prstGeom prst="rect">
            <a:avLst/>
          </a:prstGeom>
          <a:effectLst>
            <a:softEdge rad="635000"/>
          </a:effectLst>
        </p:spPr>
      </p:pic>
    </p:spTree>
    <p:extLst>
      <p:ext uri="{BB962C8B-B14F-4D97-AF65-F5344CB8AC3E}">
        <p14:creationId xmlns:p14="http://schemas.microsoft.com/office/powerpoint/2010/main" val="1132014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a:xfrm>
            <a:off x="160020" y="5230044"/>
            <a:ext cx="5723885" cy="1088136"/>
          </a:xfrm>
        </p:spPr>
        <p:txBody>
          <a:bodyPr>
            <a:normAutofit fontScale="90000"/>
          </a:bodyPr>
          <a:lstStyle/>
          <a:p>
            <a:r>
              <a:rPr lang="en-US" dirty="0"/>
              <a:t>Robins</a:t>
            </a:r>
            <a:r>
              <a:rPr lang="en-US" sz="2700" dirty="0"/>
              <a:t>     and    </a:t>
            </a:r>
            <a:r>
              <a:rPr lang="en-US" dirty="0"/>
              <a:t>Marion Lea</a:t>
            </a:r>
            <a:br>
              <a:rPr lang="en-US" dirty="0"/>
            </a:br>
            <a:r>
              <a:rPr lang="en-US" sz="1800" dirty="0"/>
              <a:t>as  Hedda  and  Thea, 1891</a:t>
            </a:r>
            <a:br>
              <a:rPr lang="en-US" sz="1800" dirty="0"/>
            </a:br>
            <a:br>
              <a:rPr lang="en-US" sz="1800" dirty="0"/>
            </a:br>
            <a:r>
              <a:rPr lang="en-US" sz="1800" dirty="0"/>
              <a:t>Shadow image: Original at Fales Library, NYU:  ER Papers</a:t>
            </a:r>
            <a:endParaRPr lang="en-US" dirty="0"/>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7098030" y="1714500"/>
            <a:ext cx="5093970" cy="4059612"/>
          </a:xfrm>
        </p:spPr>
        <p:txBody>
          <a:bodyPr/>
          <a:lstStyle/>
          <a:p>
            <a:r>
              <a:rPr lang="en-US" b="1" dirty="0"/>
              <a:t>Dr. Joanne E. Gates</a:t>
            </a:r>
          </a:p>
          <a:p>
            <a:r>
              <a:rPr lang="en-US" b="1" dirty="0"/>
              <a:t>Project Director</a:t>
            </a:r>
          </a:p>
          <a:p>
            <a:r>
              <a:rPr lang="en-US" b="1" dirty="0"/>
              <a:t>Elizabeth Robins Web</a:t>
            </a:r>
          </a:p>
          <a:p>
            <a:r>
              <a:rPr lang="en-US" sz="3200" b="1" dirty="0">
                <a:solidFill>
                  <a:schemeClr val="tx1">
                    <a:lumMod val="95000"/>
                    <a:lumOff val="5000"/>
                  </a:schemeClr>
                </a:solidFill>
                <a:hlinkClick r:id="rId2"/>
              </a:rPr>
              <a:t>https://www.jsu.edu/robinsweb</a:t>
            </a:r>
            <a:endParaRPr lang="en-US" sz="3200" b="1" dirty="0">
              <a:solidFill>
                <a:schemeClr val="tx1">
                  <a:lumMod val="95000"/>
                  <a:lumOff val="5000"/>
                </a:schemeClr>
              </a:solidFill>
            </a:endParaRPr>
          </a:p>
          <a:p>
            <a:endParaRPr lang="en-US" sz="4000" b="1" dirty="0">
              <a:solidFill>
                <a:schemeClr val="tx1">
                  <a:lumMod val="95000"/>
                  <a:lumOff val="5000"/>
                </a:schemeClr>
              </a:solidFill>
            </a:endParaRPr>
          </a:p>
        </p:txBody>
      </p:sp>
      <p:pic>
        <p:nvPicPr>
          <p:cNvPr id="3" name="Picture 2">
            <a:extLst>
              <a:ext uri="{FF2B5EF4-FFF2-40B4-BE49-F238E27FC236}">
                <a16:creationId xmlns:a16="http://schemas.microsoft.com/office/drawing/2014/main" id="{D648DD25-CA24-66FA-BE3F-2764736694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25990" y="0"/>
            <a:ext cx="1965960" cy="2011680"/>
          </a:xfrm>
          <a:prstGeom prst="rect">
            <a:avLst/>
          </a:prstGeom>
          <a:effectLst>
            <a:softEdge rad="635000"/>
          </a:effectLst>
        </p:spPr>
      </p:pic>
      <p:sp>
        <p:nvSpPr>
          <p:cNvPr id="6" name="TextBox 5">
            <a:extLst>
              <a:ext uri="{FF2B5EF4-FFF2-40B4-BE49-F238E27FC236}">
                <a16:creationId xmlns:a16="http://schemas.microsoft.com/office/drawing/2014/main" id="{88FD1FFC-E6F9-939F-D709-E5032EA33074}"/>
              </a:ext>
            </a:extLst>
          </p:cNvPr>
          <p:cNvSpPr txBox="1"/>
          <p:nvPr/>
        </p:nvSpPr>
        <p:spPr>
          <a:xfrm>
            <a:off x="10329863" y="5948848"/>
            <a:ext cx="1351597" cy="369332"/>
          </a:xfrm>
          <a:prstGeom prst="rect">
            <a:avLst/>
          </a:prstGeom>
          <a:noFill/>
        </p:spPr>
        <p:txBody>
          <a:bodyPr wrap="square">
            <a:spAutoFit/>
          </a:bodyPr>
          <a:lstStyle/>
          <a:p>
            <a:r>
              <a:rPr lang="en-US" b="1" dirty="0"/>
              <a:t>Slide 35</a:t>
            </a:r>
            <a:endParaRPr lang="en-US" sz="1800" b="1" dirty="0"/>
          </a:p>
        </p:txBody>
      </p:sp>
      <p:pic>
        <p:nvPicPr>
          <p:cNvPr id="7" name="Picture 6">
            <a:extLst>
              <a:ext uri="{FF2B5EF4-FFF2-40B4-BE49-F238E27FC236}">
                <a16:creationId xmlns:a16="http://schemas.microsoft.com/office/drawing/2014/main" id="{EC528519-E642-FB70-5D4E-E73917868B0E}"/>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899017" y="2166729"/>
            <a:ext cx="3980688" cy="2680734"/>
          </a:xfrm>
          <a:prstGeom prst="rect">
            <a:avLst/>
          </a:prstGeom>
        </p:spPr>
      </p:pic>
    </p:spTree>
    <p:extLst>
      <p:ext uri="{BB962C8B-B14F-4D97-AF65-F5344CB8AC3E}">
        <p14:creationId xmlns:p14="http://schemas.microsoft.com/office/powerpoint/2010/main" val="2790251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a:lstStyle/>
          <a:p>
            <a:r>
              <a:rPr lang="en-US" dirty="0"/>
              <a:t>Facets of Feminist</a:t>
            </a:r>
            <a:br>
              <a:rPr lang="en-US" dirty="0"/>
            </a:br>
            <a:r>
              <a:rPr lang="en-US" dirty="0"/>
              <a:t>Biography</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596384" y="1501629"/>
            <a:ext cx="2999232" cy="3993160"/>
          </a:xfrm>
        </p:spPr>
        <p:txBody>
          <a:bodyPr>
            <a:normAutofit/>
          </a:bodyPr>
          <a:lstStyle/>
          <a:p>
            <a:r>
              <a:rPr lang="en-US" dirty="0"/>
              <a:t>Dr. Joanne E. Gates</a:t>
            </a:r>
          </a:p>
          <a:p>
            <a:endParaRPr lang="en-US" dirty="0"/>
          </a:p>
          <a:p>
            <a:endParaRPr lang="en-US" dirty="0"/>
          </a:p>
          <a:p>
            <a:endParaRPr lang="en-US" dirty="0"/>
          </a:p>
          <a:p>
            <a:endParaRPr lang="en-US" dirty="0"/>
          </a:p>
          <a:p>
            <a:endParaRPr lang="en-US" dirty="0"/>
          </a:p>
          <a:p>
            <a:endParaRPr lang="en-US" dirty="0"/>
          </a:p>
          <a:p>
            <a:r>
              <a:rPr lang="en-US" sz="1600" dirty="0"/>
              <a:t>Professor Emerita, English</a:t>
            </a:r>
          </a:p>
          <a:p>
            <a:r>
              <a:rPr lang="en-US" sz="2400" b="1" dirty="0"/>
              <a:t>jgates@jsu.edu</a:t>
            </a:r>
          </a:p>
          <a:p>
            <a:endParaRPr lang="en-US" dirty="0"/>
          </a:p>
        </p:txBody>
      </p:sp>
      <p:pic>
        <p:nvPicPr>
          <p:cNvPr id="4" name="Picture 3" descr="Floral leaf accent">
            <a:extLst>
              <a:ext uri="{FF2B5EF4-FFF2-40B4-BE49-F238E27FC236}">
                <a16:creationId xmlns:a16="http://schemas.microsoft.com/office/drawing/2014/main" id="{0792C8BB-3BB5-D0D6-09CB-F934A3E17C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41633" flipH="1" flipV="1">
            <a:off x="10113886" y="3570376"/>
            <a:ext cx="1401043" cy="1099096"/>
          </a:xfrm>
          <a:prstGeom prst="rect">
            <a:avLst/>
          </a:prstGeom>
        </p:spPr>
      </p:pic>
      <p:pic>
        <p:nvPicPr>
          <p:cNvPr id="5" name="Picture 4" descr="Floral leaf accent">
            <a:extLst>
              <a:ext uri="{FF2B5EF4-FFF2-40B4-BE49-F238E27FC236}">
                <a16:creationId xmlns:a16="http://schemas.microsoft.com/office/drawing/2014/main" id="{4418A74D-59BB-0ECD-8A31-D97AA4A5C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41633" flipH="1" flipV="1">
            <a:off x="10477602" y="2177560"/>
            <a:ext cx="1229332" cy="964391"/>
          </a:xfrm>
          <a:prstGeom prst="rect">
            <a:avLst/>
          </a:prstGeom>
        </p:spPr>
      </p:pic>
      <p:pic>
        <p:nvPicPr>
          <p:cNvPr id="6" name="Picture 5" descr="Floral leaf accent">
            <a:extLst>
              <a:ext uri="{FF2B5EF4-FFF2-40B4-BE49-F238E27FC236}">
                <a16:creationId xmlns:a16="http://schemas.microsoft.com/office/drawing/2014/main" id="{5256D09E-0791-CD5E-6170-DB5CF0B65A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1633" flipH="1" flipV="1">
            <a:off x="9336033" y="357562"/>
            <a:ext cx="1025515" cy="804500"/>
          </a:xfrm>
          <a:prstGeom prst="rect">
            <a:avLst/>
          </a:prstGeom>
        </p:spPr>
      </p:pic>
      <p:pic>
        <p:nvPicPr>
          <p:cNvPr id="7" name="Picture 6" descr="Floral leaf accent">
            <a:extLst>
              <a:ext uri="{FF2B5EF4-FFF2-40B4-BE49-F238E27FC236}">
                <a16:creationId xmlns:a16="http://schemas.microsoft.com/office/drawing/2014/main" id="{6FB1E903-AE07-9815-B7F2-21E7590919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815223" flipH="1" flipV="1">
            <a:off x="10375172" y="5111743"/>
            <a:ext cx="1770202" cy="1388695"/>
          </a:xfrm>
          <a:prstGeom prst="rect">
            <a:avLst/>
          </a:prstGeom>
        </p:spPr>
      </p:pic>
      <p:pic>
        <p:nvPicPr>
          <p:cNvPr id="8" name="Picture 7" descr="Floral leaf accent">
            <a:extLst>
              <a:ext uri="{FF2B5EF4-FFF2-40B4-BE49-F238E27FC236}">
                <a16:creationId xmlns:a16="http://schemas.microsoft.com/office/drawing/2014/main" id="{360605C7-4C03-3CFE-8A94-97134D2A339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941633" flipH="1">
            <a:off x="291373" y="4464582"/>
            <a:ext cx="2857246" cy="2241463"/>
          </a:xfrm>
          <a:prstGeom prst="rect">
            <a:avLst/>
          </a:prstGeom>
        </p:spPr>
      </p:pic>
      <p:pic>
        <p:nvPicPr>
          <p:cNvPr id="9" name="Picture 8" descr="Floral leaf accent">
            <a:extLst>
              <a:ext uri="{FF2B5EF4-FFF2-40B4-BE49-F238E27FC236}">
                <a16:creationId xmlns:a16="http://schemas.microsoft.com/office/drawing/2014/main" id="{865FEFCE-382A-8433-3797-86F44EF8C4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41633" flipH="1">
            <a:off x="118353" y="335174"/>
            <a:ext cx="2122181" cy="1664816"/>
          </a:xfrm>
          <a:prstGeom prst="rect">
            <a:avLst/>
          </a:prstGeom>
        </p:spPr>
      </p:pic>
      <p:pic>
        <p:nvPicPr>
          <p:cNvPr id="10" name="Picture 9" descr="Floral leaf accent">
            <a:extLst>
              <a:ext uri="{FF2B5EF4-FFF2-40B4-BE49-F238E27FC236}">
                <a16:creationId xmlns:a16="http://schemas.microsoft.com/office/drawing/2014/main" id="{1AD9805B-0B94-02B1-3B76-9A0C3FDDAE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941633" flipH="1" flipV="1">
            <a:off x="5677075" y="838489"/>
            <a:ext cx="839007" cy="658187"/>
          </a:xfrm>
          <a:prstGeom prst="rect">
            <a:avLst/>
          </a:prstGeom>
        </p:spPr>
      </p:pic>
      <p:pic>
        <p:nvPicPr>
          <p:cNvPr id="11" name="Picture 10" descr="Floral leaf accent">
            <a:extLst>
              <a:ext uri="{FF2B5EF4-FFF2-40B4-BE49-F238E27FC236}">
                <a16:creationId xmlns:a16="http://schemas.microsoft.com/office/drawing/2014/main" id="{3481E577-B28C-30C0-B995-2A09BF95B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1633" flipH="1" flipV="1">
            <a:off x="8733582" y="5929796"/>
            <a:ext cx="1025515" cy="804500"/>
          </a:xfrm>
          <a:prstGeom prst="rect">
            <a:avLst/>
          </a:prstGeom>
        </p:spPr>
      </p:pic>
      <p:pic>
        <p:nvPicPr>
          <p:cNvPr id="12" name="Picture 11">
            <a:extLst>
              <a:ext uri="{FF2B5EF4-FFF2-40B4-BE49-F238E27FC236}">
                <a16:creationId xmlns:a16="http://schemas.microsoft.com/office/drawing/2014/main" id="{565C4A99-450D-079B-F1F8-37CEE5C3A26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286075" y="-268558"/>
            <a:ext cx="1965960" cy="2011680"/>
          </a:xfrm>
          <a:prstGeom prst="rect">
            <a:avLst/>
          </a:prstGeom>
          <a:effectLst>
            <a:softEdge rad="635000"/>
          </a:effectLst>
        </p:spPr>
      </p:pic>
      <p:sp>
        <p:nvSpPr>
          <p:cNvPr id="13" name="TextBox 12">
            <a:extLst>
              <a:ext uri="{FF2B5EF4-FFF2-40B4-BE49-F238E27FC236}">
                <a16:creationId xmlns:a16="http://schemas.microsoft.com/office/drawing/2014/main" id="{BEF97503-FEB3-5B40-FB31-76B396C648E1}"/>
              </a:ext>
            </a:extLst>
          </p:cNvPr>
          <p:cNvSpPr txBox="1"/>
          <p:nvPr/>
        </p:nvSpPr>
        <p:spPr>
          <a:xfrm>
            <a:off x="9991349" y="6312060"/>
            <a:ext cx="1351597" cy="369332"/>
          </a:xfrm>
          <a:prstGeom prst="rect">
            <a:avLst/>
          </a:prstGeom>
          <a:noFill/>
        </p:spPr>
        <p:txBody>
          <a:bodyPr wrap="square">
            <a:spAutoFit/>
          </a:bodyPr>
          <a:lstStyle/>
          <a:p>
            <a:r>
              <a:rPr lang="en-US" b="1" dirty="0"/>
              <a:t>End Slide 36</a:t>
            </a:r>
            <a:endParaRPr lang="en-US" sz="1800" b="1" dirty="0"/>
          </a:p>
        </p:txBody>
      </p:sp>
    </p:spTree>
    <p:extLst>
      <p:ext uri="{BB962C8B-B14F-4D97-AF65-F5344CB8AC3E}">
        <p14:creationId xmlns:p14="http://schemas.microsoft.com/office/powerpoint/2010/main" val="2622140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3D57-27E0-6C6B-0047-784A64DFAA5D}"/>
              </a:ext>
            </a:extLst>
          </p:cNvPr>
          <p:cNvSpPr>
            <a:spLocks noGrp="1"/>
          </p:cNvSpPr>
          <p:nvPr>
            <p:ph type="title"/>
          </p:nvPr>
        </p:nvSpPr>
        <p:spPr/>
        <p:txBody>
          <a:bodyPr/>
          <a:lstStyle/>
          <a:p>
            <a:r>
              <a:rPr lang="en-US" dirty="0"/>
              <a:t>Addenda: original abstract and program description</a:t>
            </a:r>
          </a:p>
        </p:txBody>
      </p:sp>
      <p:sp>
        <p:nvSpPr>
          <p:cNvPr id="3" name="Content Placeholder 2">
            <a:extLst>
              <a:ext uri="{FF2B5EF4-FFF2-40B4-BE49-F238E27FC236}">
                <a16:creationId xmlns:a16="http://schemas.microsoft.com/office/drawing/2014/main" id="{B75B4601-B8BD-AAB9-CD45-B53E9560367E}"/>
              </a:ext>
            </a:extLst>
          </p:cNvPr>
          <p:cNvSpPr>
            <a:spLocks noGrp="1"/>
          </p:cNvSpPr>
          <p:nvPr>
            <p:ph idx="1"/>
          </p:nvPr>
        </p:nvSpPr>
        <p:spPr/>
        <p:txBody>
          <a:bodyPr>
            <a:normAutofit fontScale="55000" lnSpcReduction="20000"/>
          </a:bodyPr>
          <a:lstStyle/>
          <a:p>
            <a:pPr marL="0" indent="0">
              <a:buNone/>
            </a:pPr>
            <a:r>
              <a:rPr lang="en-US" dirty="0"/>
              <a:t>Presenter: Joanne Gates, Professor Emerita, English</a:t>
            </a:r>
          </a:p>
          <a:p>
            <a:pPr marL="0" indent="0">
              <a:lnSpc>
                <a:spcPct val="140000"/>
              </a:lnSpc>
              <a:buNone/>
            </a:pPr>
            <a:r>
              <a:rPr lang="en-US" dirty="0"/>
              <a:t>This is a brief overview of how I continue to be engaged with research on Elizabeth Robins in the context of other women writers, post retirement. The presentation's subtitle might be phrased as "From my study of the one-woman show in graduate school to creative and poetic approaches as emerita researcher." I maintain the Elizabeth Robins Web at JSU and have presented two papers (virtually at recent SAMLA conferences) since leaving the classroom. I am particularly interested in the format of several poetry collections that piece together a life of a prominent woman with clear autobiographical content from the author. Carole </a:t>
            </a:r>
            <a:r>
              <a:rPr lang="en-US" dirty="0" err="1"/>
              <a:t>Oles</a:t>
            </a:r>
            <a:r>
              <a:rPr lang="en-US" dirty="0"/>
              <a:t> has authored "Inventions on the Life of Harriet Hosmer" and "Inventions on the Life of Maria Mitchell.“ Honoree </a:t>
            </a:r>
            <a:r>
              <a:rPr lang="en-US" dirty="0" err="1"/>
              <a:t>Fanonne</a:t>
            </a:r>
            <a:r>
              <a:rPr lang="en-US" dirty="0"/>
              <a:t> Jeffers produced the impressive "The Age of Phillis" based on her research on Phillis Wheatley</a:t>
            </a:r>
            <a:r>
              <a:rPr lang="en-US" dirty="0">
                <a:latin typeface="+mn-lt"/>
              </a:rPr>
              <a:t>. </a:t>
            </a:r>
            <a:r>
              <a:rPr lang="en-US" sz="2800" dirty="0">
                <a:latin typeface="+mn-lt"/>
                <a:ea typeface="Baskerville" panose="02020502070401020303" pitchFamily="18" charset="0"/>
                <a:cs typeface="Calibri Light"/>
              </a:rPr>
              <a:t>Jeffers credits in an online talk (not in her bibliography) </a:t>
            </a:r>
            <a:r>
              <a:rPr lang="en-US" sz="2800" dirty="0" err="1">
                <a:latin typeface="+mn-lt"/>
                <a:ea typeface="Baskerville" panose="02020502070401020303" pitchFamily="18" charset="0"/>
                <a:cs typeface="Calibri Light"/>
              </a:rPr>
              <a:t>Saidiya</a:t>
            </a:r>
            <a:r>
              <a:rPr lang="en-US" sz="2800" dirty="0">
                <a:latin typeface="+mn-lt"/>
                <a:ea typeface="Baskerville" panose="02020502070401020303" pitchFamily="18" charset="0"/>
                <a:cs typeface="Calibri Light"/>
              </a:rPr>
              <a:t> Hartman’s concept of “Critical Fabulation” This notion I think applies as well to </a:t>
            </a:r>
            <a:r>
              <a:rPr lang="en-US" sz="2800" dirty="0" err="1">
                <a:latin typeface="+mn-lt"/>
                <a:ea typeface="Baskerville" panose="02020502070401020303" pitchFamily="18" charset="0"/>
                <a:cs typeface="Calibri Light"/>
              </a:rPr>
              <a:t>Oles</a:t>
            </a:r>
            <a:r>
              <a:rPr lang="en-US" sz="2800" dirty="0">
                <a:latin typeface="+mn-lt"/>
                <a:ea typeface="Baskerville" panose="02020502070401020303" pitchFamily="18" charset="0"/>
                <a:cs typeface="Calibri Light"/>
              </a:rPr>
              <a:t> and the short creative pieces I am planning for my further work on Robins. In addition</a:t>
            </a:r>
            <a:r>
              <a:rPr lang="en-US" sz="2800" dirty="0">
                <a:latin typeface="Baskerville Old Face" panose="02020602080505020303" pitchFamily="18" charset="77"/>
                <a:ea typeface="Baskerville" panose="02020502070401020303" pitchFamily="18" charset="0"/>
                <a:cs typeface="Calibri Light"/>
              </a:rPr>
              <a:t>, </a:t>
            </a:r>
            <a:r>
              <a:rPr lang="en-US" dirty="0"/>
              <a:t>I briefly share some ideas on how I have informally outlined an idea for a novel based on accomplishments of Elizabeth Robins, partly situated at the Vassar Alumnae House, 1942, where my biography’s epilogue is set.</a:t>
            </a:r>
          </a:p>
          <a:p>
            <a:pPr marL="0" indent="0">
              <a:buNone/>
            </a:pPr>
            <a:endParaRPr lang="en-US" dirty="0"/>
          </a:p>
          <a:p>
            <a:pPr marL="0" indent="0">
              <a:buNone/>
            </a:pPr>
            <a:r>
              <a:rPr lang="en-US" dirty="0"/>
              <a:t>Short presentation in B-01 at 3:30 – 3:45, November 3, 2022, Merrill Hall</a:t>
            </a:r>
          </a:p>
          <a:p>
            <a:pPr marL="0" indent="0">
              <a:buNone/>
            </a:pPr>
            <a:r>
              <a:rPr lang="en-US" dirty="0"/>
              <a:t>Jacksonville State University’s Faculty Research Symposium, Jacksonville AL. </a:t>
            </a:r>
          </a:p>
        </p:txBody>
      </p:sp>
      <p:sp>
        <p:nvSpPr>
          <p:cNvPr id="4" name="Footer Placeholder 3">
            <a:extLst>
              <a:ext uri="{FF2B5EF4-FFF2-40B4-BE49-F238E27FC236}">
                <a16:creationId xmlns:a16="http://schemas.microsoft.com/office/drawing/2014/main" id="{BDFD5B7E-00BC-E197-9DF1-F1D48F0A26CB}"/>
              </a:ext>
            </a:extLst>
          </p:cNvPr>
          <p:cNvSpPr>
            <a:spLocks noGrp="1"/>
          </p:cNvSpPr>
          <p:nvPr>
            <p:ph type="ftr" sz="quarter" idx="10"/>
          </p:nvPr>
        </p:nvSpPr>
        <p:spPr/>
        <p:txBody>
          <a:bodyPr/>
          <a:lstStyle/>
          <a:p>
            <a:r>
              <a:rPr lang="en-US" dirty="0"/>
              <a:t>Facets of Feminist Biography by Joanne E. Gates</a:t>
            </a:r>
          </a:p>
        </p:txBody>
      </p:sp>
      <p:sp>
        <p:nvSpPr>
          <p:cNvPr id="5" name="Slide Number Placeholder 4">
            <a:extLst>
              <a:ext uri="{FF2B5EF4-FFF2-40B4-BE49-F238E27FC236}">
                <a16:creationId xmlns:a16="http://schemas.microsoft.com/office/drawing/2014/main" id="{F3084DA3-92B8-7D94-C0CA-77F20511E310}"/>
              </a:ext>
            </a:extLst>
          </p:cNvPr>
          <p:cNvSpPr>
            <a:spLocks noGrp="1"/>
          </p:cNvSpPr>
          <p:nvPr>
            <p:ph type="sldNum" sz="quarter" idx="11"/>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356072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501065" y="97735"/>
            <a:ext cx="11430000" cy="1325563"/>
          </a:xfrm>
        </p:spPr>
        <p:txBody>
          <a:bodyPr>
            <a:normAutofit/>
          </a:bodyPr>
          <a:lstStyle/>
          <a:p>
            <a:r>
              <a:rPr lang="en-US" sz="3200" dirty="0" err="1">
                <a:latin typeface="Baskerville Old Face" panose="02020602080505020303" pitchFamily="18" charset="77"/>
                <a:ea typeface="Baskerville" panose="02020502070401020303" pitchFamily="18" charset="0"/>
                <a:cs typeface="Calibri Light"/>
              </a:rPr>
              <a:t>Honorée</a:t>
            </a:r>
            <a:r>
              <a:rPr lang="en-US" sz="3200" dirty="0">
                <a:latin typeface="Baskerville Old Face" panose="02020602080505020303" pitchFamily="18" charset="77"/>
                <a:ea typeface="Baskerville" panose="02020502070401020303" pitchFamily="18" charset="0"/>
                <a:cs typeface="Calibri Light"/>
              </a:rPr>
              <a:t> </a:t>
            </a:r>
            <a:r>
              <a:rPr lang="en-US" sz="3200" dirty="0" err="1">
                <a:latin typeface="Baskerville Old Face" panose="02020602080505020303" pitchFamily="18" charset="77"/>
                <a:ea typeface="Baskerville" panose="02020502070401020303" pitchFamily="18" charset="0"/>
                <a:cs typeface="Calibri Light"/>
              </a:rPr>
              <a:t>Fanonne</a:t>
            </a:r>
            <a:r>
              <a:rPr lang="en-US" sz="3200" dirty="0">
                <a:latin typeface="Baskerville Old Face" panose="02020602080505020303" pitchFamily="18" charset="77"/>
                <a:ea typeface="Baskerville" panose="02020502070401020303" pitchFamily="18" charset="0"/>
                <a:cs typeface="Calibri Light"/>
              </a:rPr>
              <a:t> Jeffers: </a:t>
            </a:r>
            <a:r>
              <a:rPr lang="en-US" sz="3200" i="1" dirty="0">
                <a:latin typeface="Baskerville Old Face" panose="02020602080505020303" pitchFamily="18" charset="77"/>
                <a:ea typeface="Baskerville" panose="02020502070401020303" pitchFamily="18" charset="0"/>
                <a:cs typeface="Calibri Light"/>
              </a:rPr>
              <a:t>The Age of Phillis</a:t>
            </a:r>
            <a:br>
              <a:rPr lang="en-US" sz="3200" i="1" dirty="0">
                <a:latin typeface="Baskerville Old Face" panose="02020602080505020303" pitchFamily="18" charset="77"/>
                <a:ea typeface="Baskerville" panose="02020502070401020303" pitchFamily="18" charset="0"/>
                <a:cs typeface="Calibri Light"/>
              </a:rPr>
            </a:br>
            <a:r>
              <a:rPr lang="en-US" sz="1800" dirty="0">
                <a:latin typeface="Baskerville Old Face" panose="02020602080505020303" pitchFamily="18" charset="77"/>
                <a:ea typeface="Baskerville" panose="02020502070401020303" pitchFamily="18" charset="0"/>
                <a:cs typeface="Calibri Light"/>
              </a:rPr>
              <a:t>Jeffers credits in an online talk (not in her bibliography) </a:t>
            </a:r>
            <a:r>
              <a:rPr lang="en-US" sz="1800" dirty="0" err="1">
                <a:latin typeface="Baskerville Old Face" panose="02020602080505020303" pitchFamily="18" charset="77"/>
                <a:ea typeface="Baskerville" panose="02020502070401020303" pitchFamily="18" charset="0"/>
                <a:cs typeface="Calibri Light"/>
              </a:rPr>
              <a:t>Saidiya</a:t>
            </a:r>
            <a:r>
              <a:rPr lang="en-US" sz="1800" dirty="0">
                <a:latin typeface="Baskerville Old Face" panose="02020602080505020303" pitchFamily="18" charset="77"/>
                <a:ea typeface="Baskerville" panose="02020502070401020303" pitchFamily="18" charset="0"/>
                <a:cs typeface="Calibri Light"/>
              </a:rPr>
              <a:t> Hartman’s concept of “Critical Fabulation”</a:t>
            </a:r>
            <a:endParaRPr lang="en-US" sz="1800" i="1"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a:xfrm>
            <a:off x="1259687" y="4251616"/>
            <a:ext cx="2261004" cy="355600"/>
          </a:xfrm>
        </p:spPr>
        <p:txBody>
          <a:bodyPr/>
          <a:lstStyle/>
          <a:p>
            <a:r>
              <a:rPr lang="en-US" dirty="0" err="1">
                <a:latin typeface="Baskerville Old Face" panose="02020602080505020303" pitchFamily="18" charset="77"/>
                <a:ea typeface="Baskerville" panose="02020502070401020303" pitchFamily="18" charset="0"/>
                <a:cs typeface="Calibri Light"/>
              </a:rPr>
              <a:t>Honorée</a:t>
            </a:r>
            <a:r>
              <a:rPr lang="en-US" dirty="0">
                <a:latin typeface="Baskerville Old Face" panose="02020602080505020303" pitchFamily="18" charset="77"/>
                <a:ea typeface="Baskerville" panose="02020502070401020303" pitchFamily="18" charset="0"/>
                <a:cs typeface="Calibri Light"/>
              </a:rPr>
              <a:t> </a:t>
            </a:r>
            <a:r>
              <a:rPr lang="en-US" dirty="0" err="1">
                <a:latin typeface="Baskerville Old Face" panose="02020602080505020303" pitchFamily="18" charset="77"/>
                <a:ea typeface="Baskerville" panose="02020502070401020303" pitchFamily="18" charset="0"/>
                <a:cs typeface="Calibri Light"/>
              </a:rPr>
              <a:t>Fanonne</a:t>
            </a:r>
            <a:r>
              <a:rPr lang="en-US" dirty="0">
                <a:latin typeface="Baskerville Old Face" panose="02020602080505020303" pitchFamily="18" charset="77"/>
                <a:ea typeface="Baskerville" panose="02020502070401020303" pitchFamily="18" charset="0"/>
                <a:cs typeface="Calibri Light"/>
              </a:rPr>
              <a:t> Jeffers</a:t>
            </a:r>
            <a:endParaRPr lang="en-US" dirty="0"/>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a:xfrm>
            <a:off x="1326131" y="4639427"/>
            <a:ext cx="2194560" cy="559200"/>
          </a:xfrm>
        </p:spPr>
        <p:txBody>
          <a:bodyPr/>
          <a:lstStyle/>
          <a:p>
            <a:r>
              <a:rPr lang="en-US" dirty="0"/>
              <a:t>University of Oklahoma</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a:xfrm>
            <a:off x="3768408" y="4770072"/>
            <a:ext cx="2194560" cy="355600"/>
          </a:xfrm>
        </p:spPr>
        <p:txBody>
          <a:bodyPr/>
          <a:lstStyle/>
          <a:p>
            <a:r>
              <a:rPr lang="en-US" dirty="0"/>
              <a:t>Wesleyan U. Press​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a:xfrm>
            <a:off x="3768408" y="5125672"/>
            <a:ext cx="2194560" cy="365125"/>
          </a:xfrm>
        </p:spPr>
        <p:txBody>
          <a:bodyPr/>
          <a:lstStyle/>
          <a:p>
            <a:r>
              <a:rPr lang="en-US" dirty="0"/>
              <a:t>2020</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dirty="0" err="1"/>
              <a:t>Saidiya</a:t>
            </a:r>
            <a:r>
              <a:rPr lang="en-US" dirty="0"/>
              <a:t> Hartman</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Columbia U</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a:xfrm>
            <a:off x="8664259" y="4580735"/>
            <a:ext cx="2194560" cy="477247"/>
          </a:xfrm>
        </p:spPr>
        <p:txBody>
          <a:bodyPr/>
          <a:lstStyle/>
          <a:p>
            <a:r>
              <a:rPr lang="en-US" dirty="0"/>
              <a:t>W.W. Norton​</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8595679" y="5125672"/>
            <a:ext cx="2194560" cy="365125"/>
          </a:xfrm>
        </p:spPr>
        <p:txBody>
          <a:bodyPr/>
          <a:lstStyle/>
          <a:p>
            <a:r>
              <a:rPr lang="en-US" dirty="0"/>
              <a:t>Paperback cover</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z="1800" smtClean="0"/>
              <a:pPr/>
              <a:t>4</a:t>
            </a:fld>
            <a:endParaRPr lang="en-US" sz="1800" dirty="0"/>
          </a:p>
        </p:txBody>
      </p:sp>
      <p:pic>
        <p:nvPicPr>
          <p:cNvPr id="7" name="Picture Placeholder 6">
            <a:extLst>
              <a:ext uri="{FF2B5EF4-FFF2-40B4-BE49-F238E27FC236}">
                <a16:creationId xmlns:a16="http://schemas.microsoft.com/office/drawing/2014/main" id="{F1F2579E-D601-46CC-23C5-0C38301228D9}"/>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t="4131" b="4131"/>
          <a:stretch>
            <a:fillRect/>
          </a:stretch>
        </p:blipFill>
        <p:spPr>
          <a:xfrm>
            <a:off x="6568580" y="2236300"/>
            <a:ext cx="1618491" cy="1619739"/>
          </a:xfrm>
        </p:spPr>
      </p:pic>
      <p:pic>
        <p:nvPicPr>
          <p:cNvPr id="19" name="Picture Placeholder 18">
            <a:extLst>
              <a:ext uri="{FF2B5EF4-FFF2-40B4-BE49-F238E27FC236}">
                <a16:creationId xmlns:a16="http://schemas.microsoft.com/office/drawing/2014/main" id="{1D215438-D224-E723-01A3-291F42ED9F75}"/>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732839" y="1409701"/>
            <a:ext cx="2057400" cy="3171825"/>
          </a:xfrm>
        </p:spPr>
      </p:pic>
      <p:pic>
        <p:nvPicPr>
          <p:cNvPr id="35" name="Picture Placeholder 34">
            <a:extLst>
              <a:ext uri="{FF2B5EF4-FFF2-40B4-BE49-F238E27FC236}">
                <a16:creationId xmlns:a16="http://schemas.microsoft.com/office/drawing/2014/main" id="{27CAF6AA-1557-65D0-94DA-D964FE4E7E5D}"/>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a:xfrm>
            <a:off x="3836988" y="1471614"/>
            <a:ext cx="2057400" cy="3106737"/>
          </a:xfrm>
        </p:spPr>
      </p:pic>
      <p:pic>
        <p:nvPicPr>
          <p:cNvPr id="39" name="Picture Placeholder 38">
            <a:extLst>
              <a:ext uri="{FF2B5EF4-FFF2-40B4-BE49-F238E27FC236}">
                <a16:creationId xmlns:a16="http://schemas.microsoft.com/office/drawing/2014/main" id="{7A46BE4A-C17D-5C33-EA97-CA15B6B8A19A}"/>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t="-5374" r="-2099"/>
          <a:stretch/>
        </p:blipFill>
        <p:spPr>
          <a:xfrm>
            <a:off x="1506704" y="1318015"/>
            <a:ext cx="2057400" cy="2470151"/>
          </a:xfrm>
        </p:spPr>
      </p:pic>
    </p:spTree>
    <p:extLst>
      <p:ext uri="{BB962C8B-B14F-4D97-AF65-F5344CB8AC3E}">
        <p14:creationId xmlns:p14="http://schemas.microsoft.com/office/powerpoint/2010/main" val="1007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1743455" y="2404872"/>
            <a:ext cx="8891719" cy="2251534"/>
          </a:xfrm>
        </p:spPr>
        <p:txBody>
          <a:bodyPr/>
          <a:lstStyle/>
          <a:p>
            <a:r>
              <a:rPr lang="en-US" dirty="0"/>
              <a:t>Original article by Hartman is:</a:t>
            </a:r>
            <a:br>
              <a:rPr lang="en-US" dirty="0"/>
            </a:br>
            <a:r>
              <a:rPr lang="en-US" dirty="0"/>
              <a:t>“Venus in Two Acts,” in </a:t>
            </a:r>
            <a:r>
              <a:rPr lang="en-US" i="1" dirty="0"/>
              <a:t>Small Axe</a:t>
            </a:r>
            <a:endParaRPr lang="en-US" dirty="0"/>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743456" y="3882684"/>
            <a:ext cx="8705089" cy="970670"/>
          </a:xfrm>
        </p:spPr>
        <p:txBody>
          <a:bodyPr>
            <a:normAutofit fontScale="25000" lnSpcReduction="20000"/>
          </a:bodyPr>
          <a:lstStyle/>
          <a:p>
            <a:endParaRPr lang="en-US" dirty="0"/>
          </a:p>
          <a:p>
            <a:endParaRPr lang="en-US" dirty="0"/>
          </a:p>
          <a:p>
            <a:pPr>
              <a:lnSpc>
                <a:spcPct val="120000"/>
              </a:lnSpc>
            </a:pPr>
            <a:r>
              <a:rPr lang="en-US" sz="14400" b="1" dirty="0">
                <a:hlinkClick r:id="rId2"/>
              </a:rPr>
              <a:t>https://read.dukeupress.edu/small-axe/article/12/2/1/32332/Venus-in-Two-Acts</a:t>
            </a:r>
            <a:endParaRPr lang="en-US" sz="14400" b="1" dirty="0"/>
          </a:p>
          <a:p>
            <a:endParaRPr lang="en-US" dirty="0"/>
          </a:p>
          <a:p>
            <a:endParaRPr lang="en-US" dirty="0"/>
          </a:p>
        </p:txBody>
      </p:sp>
      <p:sp>
        <p:nvSpPr>
          <p:cNvPr id="4" name="TextBox 3">
            <a:extLst>
              <a:ext uri="{FF2B5EF4-FFF2-40B4-BE49-F238E27FC236}">
                <a16:creationId xmlns:a16="http://schemas.microsoft.com/office/drawing/2014/main" id="{EE21C1E1-0F6E-5E61-2F01-95E560337501}"/>
              </a:ext>
            </a:extLst>
          </p:cNvPr>
          <p:cNvSpPr txBox="1"/>
          <p:nvPr/>
        </p:nvSpPr>
        <p:spPr>
          <a:xfrm>
            <a:off x="2077403" y="6190967"/>
            <a:ext cx="6097904" cy="369332"/>
          </a:xfrm>
          <a:prstGeom prst="rect">
            <a:avLst/>
          </a:prstGeom>
          <a:noFill/>
        </p:spPr>
        <p:txBody>
          <a:bodyPr wrap="square">
            <a:spAutoFit/>
          </a:bodyPr>
          <a:lstStyle/>
          <a:p>
            <a:r>
              <a:rPr lang="en-US" b="1" dirty="0"/>
              <a:t>Slide 5</a:t>
            </a:r>
            <a:endParaRPr lang="en-US" sz="1800" b="1" dirty="0"/>
          </a:p>
        </p:txBody>
      </p:sp>
    </p:spTree>
    <p:extLst>
      <p:ext uri="{BB962C8B-B14F-4D97-AF65-F5344CB8AC3E}">
        <p14:creationId xmlns:p14="http://schemas.microsoft.com/office/powerpoint/2010/main" val="450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058660"/>
            <a:ext cx="8695944" cy="1325880"/>
          </a:xfrm>
        </p:spPr>
        <p:txBody>
          <a:bodyPr>
            <a:normAutofit/>
          </a:bodyPr>
          <a:lstStyle/>
          <a:p>
            <a:r>
              <a:rPr lang="en-US" sz="3600" dirty="0">
                <a:latin typeface="Baskerville Old Face" panose="02020602080505020303" pitchFamily="18" charset="77"/>
              </a:rPr>
              <a:t>Hartman explains:</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110154"/>
            <a:ext cx="7744968" cy="2943665"/>
          </a:xfrm>
        </p:spPr>
        <p:txBody>
          <a:bodyPr>
            <a:normAutofit/>
          </a:bodyPr>
          <a:lstStyle/>
          <a:p>
            <a:pPr algn="l"/>
            <a:r>
              <a:rPr lang="en-US" dirty="0"/>
              <a: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intention here isn’t anything as miraculous as recovering the lives of the enslaved or redeeming the dead, but rather laboring to paint as full a picture of the lives of the captives as possible. This double gesture can be described as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straining against the limits of the archive to write a cultural history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of the captive, and, at the same time, enacting the impossibility of representing the lives of the captives precisely through the process of narration.”</a:t>
            </a:r>
          </a:p>
          <a:p>
            <a:pPr algn="r"/>
            <a:r>
              <a:rPr lang="en-US" dirty="0">
                <a:solidFill>
                  <a:schemeClr val="accent3"/>
                </a:solidFill>
                <a:cs typeface="Calibri"/>
              </a:rPr>
              <a:t>--Hartman, “Venus in Two Acts,” p. 11</a:t>
            </a: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Facets of Feminist Biography by Joanne E. Gates</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z="1800" smtClean="0"/>
              <a:pPr/>
              <a:t>6</a:t>
            </a:fld>
            <a:endParaRPr lang="en-US" sz="1800" dirty="0"/>
          </a:p>
        </p:txBody>
      </p:sp>
    </p:spTree>
    <p:extLst>
      <p:ext uri="{BB962C8B-B14F-4D97-AF65-F5344CB8AC3E}">
        <p14:creationId xmlns:p14="http://schemas.microsoft.com/office/powerpoint/2010/main" val="157791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6645171" y="787374"/>
            <a:ext cx="5125673" cy="1283516"/>
          </a:xfrm>
        </p:spPr>
        <p:txBody>
          <a:bodyPr>
            <a:normAutofit fontScale="90000"/>
          </a:bodyPr>
          <a:lstStyle/>
          <a:p>
            <a:r>
              <a:rPr lang="en-US" sz="3200" i="1" dirty="0"/>
              <a:t>Critical Fabulations </a:t>
            </a:r>
            <a:r>
              <a:rPr lang="en-US" sz="3200" dirty="0"/>
              <a:t>is also a book by Daniela Rosner</a:t>
            </a:r>
            <a:br>
              <a:rPr lang="en-US" sz="3200" dirty="0"/>
            </a:br>
            <a:r>
              <a:rPr lang="en-US" sz="2700" dirty="0"/>
              <a:t>Subtitle: Reworking the Methods and Margins of Design. </a:t>
            </a:r>
            <a:br>
              <a:rPr lang="en-US" sz="3200" dirty="0"/>
            </a:br>
            <a:br>
              <a:rPr lang="en-US" sz="3200" dirty="0"/>
            </a:br>
            <a:r>
              <a:rPr lang="en-US" sz="3200" dirty="0"/>
              <a:t>Blends the Real with Imaginary.</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a:xfrm>
            <a:off x="478565" y="4610373"/>
            <a:ext cx="3332860" cy="1408175"/>
          </a:xfrm>
        </p:spPr>
        <p:txBody>
          <a:bodyPr>
            <a:normAutofit/>
          </a:bodyPr>
          <a:lstStyle/>
          <a:p>
            <a:r>
              <a:rPr lang="en-US" sz="2800" dirty="0">
                <a:solidFill>
                  <a:schemeClr val="accent3">
                    <a:lumMod val="60000"/>
                    <a:lumOff val="40000"/>
                  </a:schemeClr>
                </a:solidFill>
              </a:rPr>
              <a:t>Where else is Critical Fabulation applied?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5037757" y="1921088"/>
            <a:ext cx="5065776" cy="448056"/>
          </a:xfrm>
        </p:spPr>
        <p:txBody>
          <a:bodyPr/>
          <a:lstStyle/>
          <a:p>
            <a:r>
              <a:rPr lang="en-US" b="1" dirty="0"/>
              <a:t>Rosner talk:</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289612" y="2791008"/>
            <a:ext cx="5065776" cy="1554480"/>
          </a:xfrm>
        </p:spPr>
        <p:txBody>
          <a:bodyPr>
            <a:noAutofit/>
          </a:bodyPr>
          <a:lstStyle/>
          <a:p>
            <a:r>
              <a:rPr lang="en-US" sz="1800" dirty="0"/>
              <a:t>Rosner credits Hartman for what it means to </a:t>
            </a:r>
            <a:br>
              <a:rPr lang="en-US" sz="1800" dirty="0"/>
            </a:br>
            <a:r>
              <a:rPr lang="en-US" sz="1800" dirty="0"/>
              <a:t>“Narrate the Impossible,” especially with slave trade. </a:t>
            </a:r>
          </a:p>
          <a:p>
            <a:r>
              <a:rPr lang="en-US" sz="1800" dirty="0"/>
              <a:t>“Venus in Two Acts” is Hartman’s study which mentions CF: Writing against the Archive. </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5014311" y="4386345"/>
            <a:ext cx="6730276" cy="448056"/>
          </a:xfrm>
        </p:spPr>
        <p:txBody>
          <a:bodyPr>
            <a:normAutofit/>
          </a:bodyPr>
          <a:lstStyle/>
          <a:p>
            <a:r>
              <a:rPr lang="en-US" b="1" dirty="0"/>
              <a:t>Alternative to what’s inherited (as a computer program).</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89612" y="4916115"/>
            <a:ext cx="5065776" cy="1283517"/>
          </a:xfrm>
        </p:spPr>
        <p:txBody>
          <a:bodyPr>
            <a:normAutofit/>
          </a:bodyPr>
          <a:lstStyle/>
          <a:p>
            <a:r>
              <a:rPr lang="en-US" sz="1800" b="1" dirty="0">
                <a:solidFill>
                  <a:schemeClr val="tx1">
                    <a:lumMod val="95000"/>
                    <a:lumOff val="5000"/>
                  </a:schemeClr>
                </a:solidFill>
              </a:rPr>
              <a:t>Tell a story </a:t>
            </a:r>
          </a:p>
          <a:p>
            <a:r>
              <a:rPr lang="en-US" sz="1800" b="1" dirty="0">
                <a:solidFill>
                  <a:schemeClr val="tx1">
                    <a:lumMod val="95000"/>
                    <a:lumOff val="5000"/>
                  </a:schemeClr>
                </a:solidFill>
              </a:rPr>
              <a:t>Rosner is interested in NASA women telling of “Core Memory”; how it might be analogous to quilting. </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a:t>Facets of Feminist Biography by Joanne E. Gates</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z="1800" smtClean="0"/>
              <a:pPr/>
              <a:t>7</a:t>
            </a:fld>
            <a:endParaRPr lang="en-US" sz="1800" dirty="0"/>
          </a:p>
        </p:txBody>
      </p:sp>
    </p:spTree>
    <p:extLst>
      <p:ext uri="{BB962C8B-B14F-4D97-AF65-F5344CB8AC3E}">
        <p14:creationId xmlns:p14="http://schemas.microsoft.com/office/powerpoint/2010/main" val="6268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rmAutofit/>
          </a:bodyPr>
          <a:lstStyle/>
          <a:p>
            <a:r>
              <a:rPr lang="en-US" sz="4000" dirty="0"/>
              <a:t>Jeffers stresses that she stays in the time period. Other poets inject personal context. </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684733" y="4407408"/>
            <a:ext cx="8705089" cy="457200"/>
          </a:xfrm>
        </p:spPr>
        <p:txBody>
          <a:bodyPr/>
          <a:lstStyle/>
          <a:p>
            <a:r>
              <a:rPr lang="en-US" dirty="0"/>
              <a:t>For instance, Susan Howe’s </a:t>
            </a:r>
            <a:r>
              <a:rPr lang="en-US" i="1" dirty="0"/>
              <a:t>My Emily Dickinson</a:t>
            </a:r>
          </a:p>
        </p:txBody>
      </p:sp>
      <p:pic>
        <p:nvPicPr>
          <p:cNvPr id="5" name="Picture 4">
            <a:extLst>
              <a:ext uri="{FF2B5EF4-FFF2-40B4-BE49-F238E27FC236}">
                <a16:creationId xmlns:a16="http://schemas.microsoft.com/office/drawing/2014/main" id="{F7C5CCD3-7D71-591D-41FD-D5F84D0E20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26040" y="3401568"/>
            <a:ext cx="1965960" cy="2011680"/>
          </a:xfrm>
          <a:prstGeom prst="rect">
            <a:avLst/>
          </a:prstGeom>
          <a:effectLst>
            <a:softEdge rad="635000"/>
          </a:effectLst>
        </p:spPr>
      </p:pic>
      <p:sp>
        <p:nvSpPr>
          <p:cNvPr id="4" name="TextBox 3">
            <a:extLst>
              <a:ext uri="{FF2B5EF4-FFF2-40B4-BE49-F238E27FC236}">
                <a16:creationId xmlns:a16="http://schemas.microsoft.com/office/drawing/2014/main" id="{1F12C154-E22E-6FD8-B42C-A2306752E17B}"/>
              </a:ext>
            </a:extLst>
          </p:cNvPr>
          <p:cNvSpPr txBox="1"/>
          <p:nvPr/>
        </p:nvSpPr>
        <p:spPr>
          <a:xfrm>
            <a:off x="2077403" y="6190967"/>
            <a:ext cx="6097904" cy="369332"/>
          </a:xfrm>
          <a:prstGeom prst="rect">
            <a:avLst/>
          </a:prstGeom>
          <a:noFill/>
        </p:spPr>
        <p:txBody>
          <a:bodyPr wrap="square">
            <a:spAutoFit/>
          </a:bodyPr>
          <a:lstStyle/>
          <a:p>
            <a:r>
              <a:rPr lang="en-US" b="1" dirty="0"/>
              <a:t>Slide 8</a:t>
            </a:r>
            <a:endParaRPr lang="en-US" sz="1800" b="1" dirty="0"/>
          </a:p>
        </p:txBody>
      </p:sp>
    </p:spTree>
    <p:extLst>
      <p:ext uri="{BB962C8B-B14F-4D97-AF65-F5344CB8AC3E}">
        <p14:creationId xmlns:p14="http://schemas.microsoft.com/office/powerpoint/2010/main" val="424428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lstStyle/>
          <a:p>
            <a:r>
              <a:rPr lang="en-US" sz="3200" dirty="0"/>
              <a:t>Two volumes by poet </a:t>
            </a:r>
            <a:r>
              <a:rPr lang="en-US" dirty="0"/>
              <a:t>Carole Simmons </a:t>
            </a:r>
            <a:r>
              <a:rPr lang="en-US" dirty="0" err="1"/>
              <a:t>Oles</a:t>
            </a:r>
            <a:endParaRPr lang="en-US" dirty="0"/>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306172" y="3011649"/>
            <a:ext cx="8705089" cy="1250679"/>
          </a:xfrm>
        </p:spPr>
        <p:txBody>
          <a:bodyPr>
            <a:normAutofit/>
          </a:bodyPr>
          <a:lstStyle/>
          <a:p>
            <a:r>
              <a:rPr lang="en-US" i="1" dirty="0">
                <a:effectLst/>
                <a:latin typeface="Arial" panose="020B0604020202020204" pitchFamily="34" charset="0"/>
              </a:rPr>
              <a:t>Waking Stone: Inventions on the Life of Harriet Hosmer</a:t>
            </a:r>
          </a:p>
          <a:p>
            <a:r>
              <a:rPr lang="en-US" dirty="0">
                <a:effectLst/>
                <a:latin typeface="Arial" panose="020B0604020202020204" pitchFamily="34" charset="0"/>
              </a:rPr>
              <a:t> and </a:t>
            </a:r>
            <a:r>
              <a:rPr lang="en-US" i="1" dirty="0">
                <a:effectLst/>
                <a:latin typeface="Arial" panose="020B0604020202020204" pitchFamily="34" charset="0"/>
              </a:rPr>
              <a:t>Night Watches: Inventions on the Life of Maria Mitchell</a:t>
            </a:r>
            <a:endParaRPr lang="en-US" i="1" dirty="0"/>
          </a:p>
        </p:txBody>
      </p:sp>
      <p:pic>
        <p:nvPicPr>
          <p:cNvPr id="5" name="Picture 4">
            <a:extLst>
              <a:ext uri="{FF2B5EF4-FFF2-40B4-BE49-F238E27FC236}">
                <a16:creationId xmlns:a16="http://schemas.microsoft.com/office/drawing/2014/main" id="{C5D24602-7FFD-1BB7-47B1-B35E490FE4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98501" y="3353499"/>
            <a:ext cx="2066544" cy="3200400"/>
          </a:xfrm>
          <a:prstGeom prst="rect">
            <a:avLst/>
          </a:prstGeom>
        </p:spPr>
      </p:pic>
      <p:pic>
        <p:nvPicPr>
          <p:cNvPr id="7" name="Picture 6">
            <a:extLst>
              <a:ext uri="{FF2B5EF4-FFF2-40B4-BE49-F238E27FC236}">
                <a16:creationId xmlns:a16="http://schemas.microsoft.com/office/drawing/2014/main" id="{1CCBF454-63D8-66C8-53D0-828C1496C2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0953" y="4150819"/>
            <a:ext cx="1802209" cy="2707181"/>
          </a:xfrm>
          <a:prstGeom prst="rect">
            <a:avLst/>
          </a:prstGeom>
        </p:spPr>
      </p:pic>
      <p:sp>
        <p:nvSpPr>
          <p:cNvPr id="4" name="TextBox 3">
            <a:extLst>
              <a:ext uri="{FF2B5EF4-FFF2-40B4-BE49-F238E27FC236}">
                <a16:creationId xmlns:a16="http://schemas.microsoft.com/office/drawing/2014/main" id="{A3E96970-7483-8423-D1DA-3F7C556F8730}"/>
              </a:ext>
            </a:extLst>
          </p:cNvPr>
          <p:cNvSpPr txBox="1"/>
          <p:nvPr/>
        </p:nvSpPr>
        <p:spPr>
          <a:xfrm>
            <a:off x="4923473" y="6184567"/>
            <a:ext cx="1351597" cy="369332"/>
          </a:xfrm>
          <a:prstGeom prst="rect">
            <a:avLst/>
          </a:prstGeom>
          <a:noFill/>
        </p:spPr>
        <p:txBody>
          <a:bodyPr wrap="square">
            <a:spAutoFit/>
          </a:bodyPr>
          <a:lstStyle/>
          <a:p>
            <a:r>
              <a:rPr lang="en-US" b="1" dirty="0"/>
              <a:t>Slide 9</a:t>
            </a:r>
            <a:endParaRPr lang="en-US" sz="1800" b="1" dirty="0"/>
          </a:p>
        </p:txBody>
      </p:sp>
    </p:spTree>
    <p:extLst>
      <p:ext uri="{BB962C8B-B14F-4D97-AF65-F5344CB8AC3E}">
        <p14:creationId xmlns:p14="http://schemas.microsoft.com/office/powerpoint/2010/main" val="1515127786"/>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BB2F3B-6257-41BB-8B64-5AC7494F274B}">
  <ds:schemaRefs>
    <ds:schemaRef ds:uri="http://schemas.microsoft.com/office/infopath/2007/PartnerControls"/>
    <ds:schemaRef ds:uri="http://schemas.microsoft.com/sharepoint/v3"/>
    <ds:schemaRef ds:uri="http://purl.org/dc/terms/"/>
    <ds:schemaRef ds:uri="http://purl.org/dc/dcmitype/"/>
    <ds:schemaRef ds:uri="http://schemas.openxmlformats.org/package/2006/metadata/core-properties"/>
    <ds:schemaRef ds:uri="230e9df3-be65-4c73-a93b-d1236ebd677e"/>
    <ds:schemaRef ds:uri="16c05727-aa75-4e4a-9b5f-8a80a1165891"/>
    <ds:schemaRef ds:uri="http://schemas.microsoft.com/office/2006/documentManagement/types"/>
    <ds:schemaRef ds:uri="http://schemas.microsoft.com/office/2006/metadata/properties"/>
    <ds:schemaRef ds:uri="71af3243-3dd4-4a8d-8c0d-dd76da1f02a5"/>
    <ds:schemaRef ds:uri="http://www.w3.org/XML/1998/namespace"/>
    <ds:schemaRef ds:uri="http://purl.org/dc/elements/1.1/"/>
  </ds:schemaRefs>
</ds:datastoreItem>
</file>

<file path=customXml/itemProps2.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{977BB3F6-9B47-42D8-8AF1-C79228E817C0}tf56410444_win32</Template>
  <TotalTime>43857</TotalTime>
  <Words>3331</Words>
  <Application>Microsoft Office PowerPoint</Application>
  <PresentationFormat>Widescreen</PresentationFormat>
  <Paragraphs>299</Paragraphs>
  <Slides>38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Baskerville</vt:lpstr>
      <vt:lpstr>Baskerville Old Face</vt:lpstr>
      <vt:lpstr>Calibri</vt:lpstr>
      <vt:lpstr>Gill Sans Light</vt:lpstr>
      <vt:lpstr>Gill Sans Nova</vt:lpstr>
      <vt:lpstr>Gill Sans Nova Light</vt:lpstr>
      <vt:lpstr>Office Theme</vt:lpstr>
      <vt:lpstr>Facets of Feminist Biography</vt:lpstr>
      <vt:lpstr>Creative Biography</vt:lpstr>
      <vt:lpstr>Collection of poems  that imagines more of the life and times</vt:lpstr>
      <vt:lpstr>Honorée Fanonne Jeffers: The Age of Phillis Jeffers credits in an online talk (not in her bibliography) Saidiya Hartman’s concept of “Critical Fabulation”</vt:lpstr>
      <vt:lpstr>Original article by Hartman is: “Venus in Two Acts,” in Small Axe</vt:lpstr>
      <vt:lpstr>Hartman explains:</vt:lpstr>
      <vt:lpstr>Critical Fabulations is also a book by Daniela Rosner Subtitle: Reworking the Methods and Margins of Design.   Blends the Real with Imaginary.</vt:lpstr>
      <vt:lpstr>Jeffers stresses that she stays in the time period. Other poets inject personal context. </vt:lpstr>
      <vt:lpstr>Two volumes by poet Carole Simmons Oles</vt:lpstr>
      <vt:lpstr>In each of Oles’s volumes,</vt:lpstr>
      <vt:lpstr>[Indirect connections, Oles to Robins]</vt:lpstr>
      <vt:lpstr>Dramatized Biography</vt:lpstr>
      <vt:lpstr>Invented facts: What is considered transgression?</vt:lpstr>
      <vt:lpstr>My presentation in 2021 did point out the lack of good attributions.</vt:lpstr>
      <vt:lpstr>Sue Walker on Carson McCullers: She wrote her dissertation on CMcC, then composed a direct-address poem,  delivered at a conference in Columbus GA  It’s Good Weather for Fudge:  Conversing with Carson McCullers</vt:lpstr>
      <vt:lpstr>Oles also uses direct address Jeffers uses first-person a great deal.</vt:lpstr>
      <vt:lpstr>Like Sue Walker, I have delivered direct address talks  to my subject Elizabeth Robins: A Life in Letters</vt:lpstr>
      <vt:lpstr>Six of Oles’s poems were adapted for piano and soprano  Performed in Summer 2022:  Maria Mitchell at Vassar</vt:lpstr>
      <vt:lpstr>Some of the Age of Phillis poems  have been dramatized</vt:lpstr>
      <vt:lpstr>Age of Phillis by Jeffers has sections adapted  for viewing on line at  Revolutionary Spaces</vt:lpstr>
      <vt:lpstr>A creative project such as Jeffers on Wheatley allows for fragmented pieces of a self</vt:lpstr>
      <vt:lpstr>There may be two separate one-woman shows doing Wheatley.  Jeffers mentions one Wheatley performer and, in searching, a different one emerged.</vt:lpstr>
      <vt:lpstr>Next slide will revisit a previous slide</vt:lpstr>
      <vt:lpstr>Honorée Fanonne Jeffers: The Age of Phillis Jeffers credits in an online talk (not in her bibliography) Saidiya Hartman’s concept of “Critical Fabulation”</vt:lpstr>
      <vt:lpstr> Four Book Covers have Photographs of Elizabeth Robins</vt:lpstr>
      <vt:lpstr>In many cases, the projects come to you.</vt:lpstr>
      <vt:lpstr>My original plays and directing and/or dramaturgy experiments.</vt:lpstr>
      <vt:lpstr>My poetic chapbook,  Menopause: It’s Not Just Me</vt:lpstr>
      <vt:lpstr>Placing Elizabeth Robins</vt:lpstr>
      <vt:lpstr>Her longest visit to the US, 1940-1945. This shadow of original photo is circa 1925. </vt:lpstr>
      <vt:lpstr>Notes towards a novel</vt:lpstr>
      <vt:lpstr>notes towards a novel, 2</vt:lpstr>
      <vt:lpstr>notes towards a novel, 3</vt:lpstr>
      <vt:lpstr>novel, 4</vt:lpstr>
      <vt:lpstr>To Summarize</vt:lpstr>
      <vt:lpstr>Robins     and    Marion Lea as  Hedda  and  Thea, 1891  Shadow image: Original at Fales Library, NYU:  ER Papers</vt:lpstr>
      <vt:lpstr>Facets of Feminist Biography</vt:lpstr>
      <vt:lpstr>Addenda: original abstract and program description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Facets of Feminist Biography</dc:title>
  <dc:creator>jgates</dc:creator>
  <cp:keywords>"Joanne E. Gates"  "Elizabeth Robins"</cp:keywords>
  <cp:lastModifiedBy>jgates</cp:lastModifiedBy>
  <cp:revision>67</cp:revision>
  <dcterms:created xsi:type="dcterms:W3CDTF">2022-10-12T02:15:18Z</dcterms:created>
  <dcterms:modified xsi:type="dcterms:W3CDTF">2023-09-01T20:08:25Z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